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05" r:id="rId1"/>
  </p:sldMasterIdLst>
  <p:notesMasterIdLst>
    <p:notesMasterId r:id="rId50"/>
  </p:notesMasterIdLst>
  <p:handoutMasterIdLst>
    <p:handoutMasterId r:id="rId51"/>
  </p:handoutMasterIdLst>
  <p:sldIdLst>
    <p:sldId id="344" r:id="rId2"/>
    <p:sldId id="440" r:id="rId3"/>
    <p:sldId id="443" r:id="rId4"/>
    <p:sldId id="260" r:id="rId5"/>
    <p:sldId id="433" r:id="rId6"/>
    <p:sldId id="430" r:id="rId7"/>
    <p:sldId id="429" r:id="rId8"/>
    <p:sldId id="428" r:id="rId9"/>
    <p:sldId id="425" r:id="rId10"/>
    <p:sldId id="441" r:id="rId11"/>
    <p:sldId id="442" r:id="rId12"/>
    <p:sldId id="462" r:id="rId13"/>
    <p:sldId id="463" r:id="rId14"/>
    <p:sldId id="417" r:id="rId15"/>
    <p:sldId id="445" r:id="rId16"/>
    <p:sldId id="446" r:id="rId17"/>
    <p:sldId id="447" r:id="rId18"/>
    <p:sldId id="448" r:id="rId19"/>
    <p:sldId id="449" r:id="rId20"/>
    <p:sldId id="450" r:id="rId21"/>
    <p:sldId id="451" r:id="rId22"/>
    <p:sldId id="452" r:id="rId23"/>
    <p:sldId id="453" r:id="rId24"/>
    <p:sldId id="454" r:id="rId25"/>
    <p:sldId id="455" r:id="rId26"/>
    <p:sldId id="471" r:id="rId27"/>
    <p:sldId id="434" r:id="rId28"/>
    <p:sldId id="418" r:id="rId29"/>
    <p:sldId id="431" r:id="rId30"/>
    <p:sldId id="444" r:id="rId31"/>
    <p:sldId id="415" r:id="rId32"/>
    <p:sldId id="419" r:id="rId33"/>
    <p:sldId id="435" r:id="rId34"/>
    <p:sldId id="464" r:id="rId35"/>
    <p:sldId id="465" r:id="rId36"/>
    <p:sldId id="466" r:id="rId37"/>
    <p:sldId id="467" r:id="rId38"/>
    <p:sldId id="468" r:id="rId39"/>
    <p:sldId id="469" r:id="rId40"/>
    <p:sldId id="470" r:id="rId41"/>
    <p:sldId id="426" r:id="rId42"/>
    <p:sldId id="456" r:id="rId43"/>
    <p:sldId id="457" r:id="rId44"/>
    <p:sldId id="458" r:id="rId45"/>
    <p:sldId id="459" r:id="rId46"/>
    <p:sldId id="460" r:id="rId47"/>
    <p:sldId id="461" r:id="rId48"/>
    <p:sldId id="436"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5" clrIdx="0">
    <p:extLst>
      <p:ext uri="{19B8F6BF-5375-455C-9EA6-DF929625EA0E}">
        <p15:presenceInfo xmlns:p15="http://schemas.microsoft.com/office/powerpoint/2012/main" xmlns="" userId="DELL" providerId="None"/>
      </p:ext>
    </p:extLst>
  </p:cmAuthor>
  <p:cmAuthor id="2" name="HP" initials="H" lastIdx="4" clrIdx="1">
    <p:extLst>
      <p:ext uri="{19B8F6BF-5375-455C-9EA6-DF929625EA0E}">
        <p15:presenceInfo xmlns:p15="http://schemas.microsoft.com/office/powerpoint/2012/main" xmlns=""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A5A5"/>
    <a:srgbClr val="2F5597"/>
    <a:srgbClr val="FF7171"/>
    <a:srgbClr val="5977AC"/>
    <a:srgbClr val="1C8CDD"/>
    <a:srgbClr val="6AAFE6"/>
    <a:srgbClr val="AFABAB"/>
    <a:srgbClr val="8FAADC"/>
    <a:srgbClr val="8CD4A2"/>
    <a:srgbClr val="F7C9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716" autoAdjust="0"/>
  </p:normalViewPr>
  <p:slideViewPr>
    <p:cSldViewPr snapToGrid="0">
      <p:cViewPr varScale="1">
        <p:scale>
          <a:sx n="69" d="100"/>
          <a:sy n="69" d="100"/>
        </p:scale>
        <p:origin x="-78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HP\Desktop\For%20PPT%20updat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cap="all" baseline="0">
                <a:solidFill>
                  <a:schemeClr val="tx1">
                    <a:lumMod val="65000"/>
                    <a:lumOff val="35000"/>
                  </a:schemeClr>
                </a:solidFill>
                <a:latin typeface="+mn-lt"/>
                <a:ea typeface="+mn-ea"/>
                <a:cs typeface="+mn-cs"/>
              </a:defRPr>
            </a:pPr>
            <a:r>
              <a:rPr lang="en-IN" dirty="0"/>
              <a:t>Total No. of Reviewers = </a:t>
            </a:r>
            <a:r>
              <a:rPr lang="en-IN" dirty="0" smtClean="0"/>
              <a:t>5181</a:t>
            </a:r>
            <a:endParaRPr lang="en-IN" dirty="0"/>
          </a:p>
        </c:rich>
      </c:tx>
      <c:layout/>
      <c:overlay val="0"/>
      <c:spPr>
        <a:noFill/>
        <a:ln>
          <a:noFill/>
        </a:ln>
        <a:effectLst/>
      </c:spPr>
    </c:title>
    <c:autoTitleDeleted val="0"/>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1-358C-4E54-88B5-1671F48B23E0}"/>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3-358C-4E54-88B5-1671F48B23E0}"/>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5-358C-4E54-88B5-1671F48B23E0}"/>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7-358C-4E54-88B5-1671F48B23E0}"/>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9-358C-4E54-88B5-1671F48B23E0}"/>
              </c:ext>
            </c:extLst>
          </c:dPt>
          <c:dLbls>
            <c:dLbl>
              <c:idx val="0"/>
              <c:layout/>
              <c:tx>
                <c:rich>
                  <a:bodyPr rot="0" spcFirstLastPara="1" vertOverflow="ellipsis" vert="horz" wrap="square" anchor="ctr" anchorCtr="1"/>
                  <a:lstStyle/>
                  <a:p>
                    <a:pPr>
                      <a:defRPr sz="2000" b="1" i="0" u="none" strike="noStrike" kern="1200" spc="0" baseline="0">
                        <a:solidFill>
                          <a:schemeClr val="accent1"/>
                        </a:solidFill>
                        <a:latin typeface="+mn-lt"/>
                        <a:ea typeface="+mn-ea"/>
                        <a:cs typeface="+mn-cs"/>
                      </a:defRPr>
                    </a:pPr>
                    <a:r>
                      <a:rPr lang="en-US" dirty="0"/>
                      <a:t>Northern
Region, </a:t>
                    </a:r>
                    <a:r>
                      <a:rPr lang="en-US" dirty="0" smtClean="0"/>
                      <a:t>1207</a:t>
                    </a:r>
                    <a:endParaRPr lang="en-US" dirty="0"/>
                  </a:p>
                </c:rich>
              </c:tx>
              <c:spPr>
                <a:noFill/>
                <a:ln>
                  <a:noFill/>
                </a:ln>
                <a:effectLst/>
              </c:spPr>
              <c:dLblPos val="outEnd"/>
              <c:showLegendKey val="0"/>
              <c:showVal val="1"/>
              <c:showCatName val="1"/>
              <c:showSerName val="0"/>
              <c:showPercent val="0"/>
              <c:showBubbleSize val="0"/>
            </c:dLbl>
            <c:dLbl>
              <c:idx val="1"/>
              <c:layout/>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en-US" dirty="0"/>
                      <a:t>Central
Region, </a:t>
                    </a:r>
                    <a:r>
                      <a:rPr lang="en-US" dirty="0" smtClean="0"/>
                      <a:t>1749</a:t>
                    </a:r>
                    <a:endParaRPr lang="en-US" dirty="0"/>
                  </a:p>
                </c:rich>
              </c:tx>
              <c:spPr>
                <a:noFill/>
                <a:ln>
                  <a:noFill/>
                </a:ln>
                <a:effectLst/>
              </c:spPr>
              <c:dLblPos val="outEnd"/>
              <c:showLegendKey val="0"/>
              <c:showVal val="1"/>
              <c:showCatName val="1"/>
              <c:showSerName val="0"/>
              <c:showPercent val="0"/>
              <c:showBubbleSize val="0"/>
            </c:dLbl>
            <c:dLbl>
              <c:idx val="2"/>
              <c:layout/>
              <c:tx>
                <c:rich>
                  <a:bodyPr rot="0" spcFirstLastPara="1" vertOverflow="ellipsis" vert="horz" wrap="square" anchor="ctr" anchorCtr="1"/>
                  <a:lstStyle/>
                  <a:p>
                    <a:pPr>
                      <a:defRPr sz="2000" b="1" i="0" u="none" strike="noStrike" kern="1200" spc="0" baseline="0">
                        <a:solidFill>
                          <a:schemeClr val="accent3"/>
                        </a:solidFill>
                        <a:latin typeface="+mn-lt"/>
                        <a:ea typeface="+mn-ea"/>
                        <a:cs typeface="+mn-cs"/>
                      </a:defRPr>
                    </a:pPr>
                    <a:r>
                      <a:rPr lang="en-US" dirty="0"/>
                      <a:t>Eastern
Region, </a:t>
                    </a:r>
                    <a:r>
                      <a:rPr lang="en-US" dirty="0" smtClean="0"/>
                      <a:t>472</a:t>
                    </a:r>
                    <a:endParaRPr lang="en-US" dirty="0"/>
                  </a:p>
                </c:rich>
              </c:tx>
              <c:spPr>
                <a:noFill/>
                <a:ln>
                  <a:noFill/>
                </a:ln>
                <a:effectLst/>
              </c:spPr>
              <c:dLblPos val="outEnd"/>
              <c:showLegendKey val="0"/>
              <c:showVal val="1"/>
              <c:showCatName val="1"/>
              <c:showSerName val="0"/>
              <c:showPercent val="0"/>
              <c:showBubbleSize val="0"/>
            </c:dLbl>
            <c:dLbl>
              <c:idx val="3"/>
              <c:layout/>
              <c:tx>
                <c:rich>
                  <a:bodyPr rot="0" spcFirstLastPara="1" vertOverflow="ellipsis" vert="horz" wrap="square" anchor="ctr" anchorCtr="1"/>
                  <a:lstStyle/>
                  <a:p>
                    <a:pPr>
                      <a:defRPr sz="2000" b="1" i="0" u="none" strike="noStrike" kern="1200" spc="0" baseline="0">
                        <a:solidFill>
                          <a:schemeClr val="accent4"/>
                        </a:solidFill>
                        <a:latin typeface="+mn-lt"/>
                        <a:ea typeface="+mn-ea"/>
                        <a:cs typeface="+mn-cs"/>
                      </a:defRPr>
                    </a:pPr>
                    <a:r>
                      <a:rPr lang="en-US" dirty="0"/>
                      <a:t>Southern
Region, </a:t>
                    </a:r>
                    <a:r>
                      <a:rPr lang="en-US" dirty="0" smtClean="0"/>
                      <a:t>836</a:t>
                    </a:r>
                    <a:endParaRPr lang="en-US" dirty="0"/>
                  </a:p>
                </c:rich>
              </c:tx>
              <c:spPr>
                <a:noFill/>
                <a:ln>
                  <a:noFill/>
                </a:ln>
                <a:effectLst/>
              </c:spPr>
              <c:dLblPos val="outEnd"/>
              <c:showLegendKey val="0"/>
              <c:showVal val="1"/>
              <c:showCatName val="1"/>
              <c:showSerName val="0"/>
              <c:showPercent val="0"/>
              <c:showBubbleSize val="0"/>
            </c:dLbl>
            <c:dLbl>
              <c:idx val="4"/>
              <c:layout/>
              <c:tx>
                <c:rich>
                  <a:bodyPr rot="0" spcFirstLastPara="1" vertOverflow="ellipsis" vert="horz" wrap="square" anchor="ctr" anchorCtr="1"/>
                  <a:lstStyle/>
                  <a:p>
                    <a:pPr>
                      <a:defRPr sz="2000" b="1" i="0" u="none" strike="noStrike" kern="1200" spc="0" baseline="0">
                        <a:solidFill>
                          <a:schemeClr val="accent5"/>
                        </a:solidFill>
                        <a:latin typeface="+mn-lt"/>
                        <a:ea typeface="+mn-ea"/>
                        <a:cs typeface="+mn-cs"/>
                      </a:defRPr>
                    </a:pPr>
                    <a:r>
                      <a:rPr lang="en-US" dirty="0"/>
                      <a:t>Western
Region, </a:t>
                    </a:r>
                    <a:r>
                      <a:rPr lang="en-US" dirty="0" smtClean="0"/>
                      <a:t>917</a:t>
                    </a:r>
                    <a:endParaRPr lang="en-US" dirty="0"/>
                  </a:p>
                </c:rich>
              </c:tx>
              <c:spPr>
                <a:noFill/>
                <a:ln>
                  <a:noFill/>
                </a:ln>
                <a:effectLst/>
              </c:spPr>
              <c:dLblPos val="outEnd"/>
              <c:showLegendKey val="0"/>
              <c:showVal val="1"/>
              <c:showCatName val="1"/>
              <c:showSerName val="0"/>
              <c:showPercent val="0"/>
              <c:showBubbleSize val="0"/>
            </c:dLbl>
            <c:spPr>
              <a:noFill/>
              <a:ln>
                <a:noFill/>
              </a:ln>
              <a:effectLst/>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Sheet1!$C$30:$C$34</c:f>
              <c:strCache>
                <c:ptCount val="5"/>
                <c:pt idx="0">
                  <c:v>Northern
Region</c:v>
                </c:pt>
                <c:pt idx="1">
                  <c:v>Central
Region</c:v>
                </c:pt>
                <c:pt idx="2">
                  <c:v>Eastern
Region</c:v>
                </c:pt>
                <c:pt idx="3">
                  <c:v>Southern
Region</c:v>
                </c:pt>
                <c:pt idx="4">
                  <c:v>Western
Region</c:v>
                </c:pt>
              </c:strCache>
            </c:strRef>
          </c:cat>
          <c:val>
            <c:numRef>
              <c:f>Sheet1!$D$30:$D$34</c:f>
              <c:numCache>
                <c:formatCode>General</c:formatCode>
                <c:ptCount val="5"/>
                <c:pt idx="0">
                  <c:v>981</c:v>
                </c:pt>
                <c:pt idx="1">
                  <c:v>1293</c:v>
                </c:pt>
                <c:pt idx="2">
                  <c:v>326</c:v>
                </c:pt>
                <c:pt idx="3">
                  <c:v>559</c:v>
                </c:pt>
                <c:pt idx="4">
                  <c:v>781</c:v>
                </c:pt>
              </c:numCache>
            </c:numRef>
          </c:val>
          <c:extLst xmlns:c16r2="http://schemas.microsoft.com/office/drawing/2015/06/chart">
            <c:ext xmlns:c16="http://schemas.microsoft.com/office/drawing/2014/chart" uri="{C3380CC4-5D6E-409C-BE32-E72D297353CC}">
              <c16:uniqueId val="{0000000A-358C-4E54-88B5-1671F48B23E0}"/>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1">
    <c:autoUpdate val="0"/>
  </c:externalData>
</c:chartSpac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BC6633-AD02-40F8-B849-13C92F5887E5}"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7FD5F46F-986B-4D86-8A0E-F9A8798C5D78}">
      <dgm:prSet custT="1"/>
      <dgm:spPr/>
      <dgm:t>
        <a:bodyPr/>
        <a:lstStyle/>
        <a:p>
          <a:pPr algn="l"/>
          <a:r>
            <a:rPr lang="en-US" sz="1800" b="0" dirty="0">
              <a:latin typeface="Palatino Linotype" panose="02040502050505030304" pitchFamily="18" charset="0"/>
            </a:rPr>
            <a:t>The Peer Review Board has been established in terms of the Statement on Peer Review issued by the ICAI in March 2002.</a:t>
          </a:r>
          <a:endParaRPr lang="en-US" sz="1800" dirty="0">
            <a:latin typeface="Palatino Linotype" panose="02040502050505030304" pitchFamily="18" charset="0"/>
          </a:endParaRPr>
        </a:p>
      </dgm:t>
    </dgm:pt>
    <dgm:pt modelId="{BFD7831E-377A-4C3C-B448-41E747559685}" type="parTrans" cxnId="{8CF1E66C-B177-424C-872E-8CDF6FB932E5}">
      <dgm:prSet/>
      <dgm:spPr/>
      <dgm:t>
        <a:bodyPr/>
        <a:lstStyle/>
        <a:p>
          <a:endParaRPr lang="en-US"/>
        </a:p>
      </dgm:t>
    </dgm:pt>
    <dgm:pt modelId="{CA71F645-8144-47D7-9DF4-F23194D9EE64}" type="sibTrans" cxnId="{8CF1E66C-B177-424C-872E-8CDF6FB932E5}">
      <dgm:prSet/>
      <dgm:spPr/>
      <dgm:t>
        <a:bodyPr/>
        <a:lstStyle/>
        <a:p>
          <a:endParaRPr lang="en-US"/>
        </a:p>
      </dgm:t>
    </dgm:pt>
    <dgm:pt modelId="{5038D41D-F37A-4411-A535-F36749B27324}">
      <dgm:prSet custT="1"/>
      <dgm:spPr/>
      <dgm:t>
        <a:bodyPr/>
        <a:lstStyle/>
        <a:p>
          <a:pPr algn="l"/>
          <a:r>
            <a:rPr lang="en-US" sz="1800" b="0" dirty="0">
              <a:latin typeface="Palatino Linotype" panose="02040502050505030304" pitchFamily="18" charset="0"/>
            </a:rPr>
            <a:t>The board shall consist of 12 members of which 6 shall be amongst the members of the council.</a:t>
          </a:r>
          <a:endParaRPr lang="en-US" sz="1800" dirty="0">
            <a:latin typeface="Palatino Linotype" panose="02040502050505030304" pitchFamily="18" charset="0"/>
          </a:endParaRPr>
        </a:p>
      </dgm:t>
    </dgm:pt>
    <dgm:pt modelId="{C0B7A496-1399-4537-8093-1A85FC1FA338}" type="parTrans" cxnId="{6340E134-BA41-4DED-A8F5-004B30F0DD8F}">
      <dgm:prSet/>
      <dgm:spPr/>
      <dgm:t>
        <a:bodyPr/>
        <a:lstStyle/>
        <a:p>
          <a:endParaRPr lang="en-US"/>
        </a:p>
      </dgm:t>
    </dgm:pt>
    <dgm:pt modelId="{60150E82-74FF-40E1-A938-82E724AF9D7B}" type="sibTrans" cxnId="{6340E134-BA41-4DED-A8F5-004B30F0DD8F}">
      <dgm:prSet/>
      <dgm:spPr/>
      <dgm:t>
        <a:bodyPr/>
        <a:lstStyle/>
        <a:p>
          <a:endParaRPr lang="en-US"/>
        </a:p>
      </dgm:t>
    </dgm:pt>
    <dgm:pt modelId="{10D83581-FBC5-4738-B745-F1E79BB93866}">
      <dgm:prSet custT="1"/>
      <dgm:spPr/>
      <dgm:t>
        <a:bodyPr/>
        <a:lstStyle/>
        <a:p>
          <a:pPr algn="l"/>
          <a:r>
            <a:rPr lang="en-US" sz="1800" b="0" dirty="0">
              <a:latin typeface="Palatino Linotype" panose="02040502050505030304" pitchFamily="18" charset="0"/>
            </a:rPr>
            <a:t>The Chairman and the Vice-Chairman to the Board are appointed within the elected members of the Council.</a:t>
          </a:r>
          <a:endParaRPr lang="en-US" sz="1800" dirty="0">
            <a:latin typeface="Palatino Linotype" panose="02040502050505030304" pitchFamily="18" charset="0"/>
          </a:endParaRPr>
        </a:p>
      </dgm:t>
    </dgm:pt>
    <dgm:pt modelId="{7EAA3848-3099-4B46-8082-396F75885B39}" type="parTrans" cxnId="{E01C9EF5-A074-4D15-9663-7FDFF5398222}">
      <dgm:prSet/>
      <dgm:spPr/>
      <dgm:t>
        <a:bodyPr/>
        <a:lstStyle/>
        <a:p>
          <a:endParaRPr lang="en-US"/>
        </a:p>
      </dgm:t>
    </dgm:pt>
    <dgm:pt modelId="{C765618F-BBE0-49D5-BE78-7DC4137B6662}" type="sibTrans" cxnId="{E01C9EF5-A074-4D15-9663-7FDFF5398222}">
      <dgm:prSet/>
      <dgm:spPr/>
      <dgm:t>
        <a:bodyPr/>
        <a:lstStyle/>
        <a:p>
          <a:endParaRPr lang="en-US"/>
        </a:p>
      </dgm:t>
    </dgm:pt>
    <dgm:pt modelId="{E0F277F8-551B-4954-9FB5-6B4338CBDDA4}" type="pres">
      <dgm:prSet presAssocID="{B2BC6633-AD02-40F8-B849-13C92F5887E5}" presName="hierChild1" presStyleCnt="0">
        <dgm:presLayoutVars>
          <dgm:chPref val="1"/>
          <dgm:dir/>
          <dgm:animOne val="branch"/>
          <dgm:animLvl val="lvl"/>
          <dgm:resizeHandles/>
        </dgm:presLayoutVars>
      </dgm:prSet>
      <dgm:spPr/>
      <dgm:t>
        <a:bodyPr/>
        <a:lstStyle/>
        <a:p>
          <a:endParaRPr lang="en-US"/>
        </a:p>
      </dgm:t>
    </dgm:pt>
    <dgm:pt modelId="{DAF4317D-E216-4177-951D-AB8534043335}" type="pres">
      <dgm:prSet presAssocID="{7FD5F46F-986B-4D86-8A0E-F9A8798C5D78}" presName="hierRoot1" presStyleCnt="0"/>
      <dgm:spPr/>
    </dgm:pt>
    <dgm:pt modelId="{E6F808F0-1F08-4D7D-BBD8-7A1AD821F5CC}" type="pres">
      <dgm:prSet presAssocID="{7FD5F46F-986B-4D86-8A0E-F9A8798C5D78}" presName="composite" presStyleCnt="0"/>
      <dgm:spPr/>
    </dgm:pt>
    <dgm:pt modelId="{B1AA6939-F31F-4C6F-9138-84058A687C47}" type="pres">
      <dgm:prSet presAssocID="{7FD5F46F-986B-4D86-8A0E-F9A8798C5D78}" presName="background" presStyleLbl="node0" presStyleIdx="0" presStyleCnt="3"/>
      <dgm:spPr/>
    </dgm:pt>
    <dgm:pt modelId="{AB093FF4-B380-486B-9F9B-9244D0AF2AA6}" type="pres">
      <dgm:prSet presAssocID="{7FD5F46F-986B-4D86-8A0E-F9A8798C5D78}" presName="text" presStyleLbl="fgAcc0" presStyleIdx="0" presStyleCnt="3">
        <dgm:presLayoutVars>
          <dgm:chPref val="3"/>
        </dgm:presLayoutVars>
      </dgm:prSet>
      <dgm:spPr/>
      <dgm:t>
        <a:bodyPr/>
        <a:lstStyle/>
        <a:p>
          <a:endParaRPr lang="en-US"/>
        </a:p>
      </dgm:t>
    </dgm:pt>
    <dgm:pt modelId="{81FF8571-365F-42FF-A42B-1878F9E773FF}" type="pres">
      <dgm:prSet presAssocID="{7FD5F46F-986B-4D86-8A0E-F9A8798C5D78}" presName="hierChild2" presStyleCnt="0"/>
      <dgm:spPr/>
    </dgm:pt>
    <dgm:pt modelId="{ED239F03-5818-47D4-B0B5-9C48BB84F3AF}" type="pres">
      <dgm:prSet presAssocID="{5038D41D-F37A-4411-A535-F36749B27324}" presName="hierRoot1" presStyleCnt="0"/>
      <dgm:spPr/>
    </dgm:pt>
    <dgm:pt modelId="{BA57106E-1E36-4BFA-9E5C-D7B24BF3C05F}" type="pres">
      <dgm:prSet presAssocID="{5038D41D-F37A-4411-A535-F36749B27324}" presName="composite" presStyleCnt="0"/>
      <dgm:spPr/>
    </dgm:pt>
    <dgm:pt modelId="{752435DE-FDB2-4D18-8428-4376F999E69A}" type="pres">
      <dgm:prSet presAssocID="{5038D41D-F37A-4411-A535-F36749B27324}" presName="background" presStyleLbl="node0" presStyleIdx="1" presStyleCnt="3"/>
      <dgm:spPr/>
    </dgm:pt>
    <dgm:pt modelId="{51C96D97-8695-49E3-A817-F4347056AC81}" type="pres">
      <dgm:prSet presAssocID="{5038D41D-F37A-4411-A535-F36749B27324}" presName="text" presStyleLbl="fgAcc0" presStyleIdx="1" presStyleCnt="3">
        <dgm:presLayoutVars>
          <dgm:chPref val="3"/>
        </dgm:presLayoutVars>
      </dgm:prSet>
      <dgm:spPr/>
      <dgm:t>
        <a:bodyPr/>
        <a:lstStyle/>
        <a:p>
          <a:endParaRPr lang="en-US"/>
        </a:p>
      </dgm:t>
    </dgm:pt>
    <dgm:pt modelId="{46D7D9D4-BA2B-497A-9080-B5E424152DB1}" type="pres">
      <dgm:prSet presAssocID="{5038D41D-F37A-4411-A535-F36749B27324}" presName="hierChild2" presStyleCnt="0"/>
      <dgm:spPr/>
    </dgm:pt>
    <dgm:pt modelId="{8185690A-BD1F-45EE-8B7C-38FD0EDBD396}" type="pres">
      <dgm:prSet presAssocID="{10D83581-FBC5-4738-B745-F1E79BB93866}" presName="hierRoot1" presStyleCnt="0"/>
      <dgm:spPr/>
    </dgm:pt>
    <dgm:pt modelId="{7897B55F-90B3-4915-9364-73D66C6095E8}" type="pres">
      <dgm:prSet presAssocID="{10D83581-FBC5-4738-B745-F1E79BB93866}" presName="composite" presStyleCnt="0"/>
      <dgm:spPr/>
    </dgm:pt>
    <dgm:pt modelId="{AD6FF951-41D6-4319-8567-DB51B0EC87B0}" type="pres">
      <dgm:prSet presAssocID="{10D83581-FBC5-4738-B745-F1E79BB93866}" presName="background" presStyleLbl="node0" presStyleIdx="2" presStyleCnt="3"/>
      <dgm:spPr/>
    </dgm:pt>
    <dgm:pt modelId="{A446A056-7C9E-49C7-836A-A89C2F9D7881}" type="pres">
      <dgm:prSet presAssocID="{10D83581-FBC5-4738-B745-F1E79BB93866}" presName="text" presStyleLbl="fgAcc0" presStyleIdx="2" presStyleCnt="3">
        <dgm:presLayoutVars>
          <dgm:chPref val="3"/>
        </dgm:presLayoutVars>
      </dgm:prSet>
      <dgm:spPr/>
      <dgm:t>
        <a:bodyPr/>
        <a:lstStyle/>
        <a:p>
          <a:endParaRPr lang="en-US"/>
        </a:p>
      </dgm:t>
    </dgm:pt>
    <dgm:pt modelId="{DB5450C7-8699-452D-9E6C-974723D0022F}" type="pres">
      <dgm:prSet presAssocID="{10D83581-FBC5-4738-B745-F1E79BB93866}" presName="hierChild2" presStyleCnt="0"/>
      <dgm:spPr/>
    </dgm:pt>
  </dgm:ptLst>
  <dgm:cxnLst>
    <dgm:cxn modelId="{8CF1E66C-B177-424C-872E-8CDF6FB932E5}" srcId="{B2BC6633-AD02-40F8-B849-13C92F5887E5}" destId="{7FD5F46F-986B-4D86-8A0E-F9A8798C5D78}" srcOrd="0" destOrd="0" parTransId="{BFD7831E-377A-4C3C-B448-41E747559685}" sibTransId="{CA71F645-8144-47D7-9DF4-F23194D9EE64}"/>
    <dgm:cxn modelId="{32CA2C23-3FAB-4226-BD32-1B20367608A4}" type="presOf" srcId="{B2BC6633-AD02-40F8-B849-13C92F5887E5}" destId="{E0F277F8-551B-4954-9FB5-6B4338CBDDA4}" srcOrd="0" destOrd="0" presId="urn:microsoft.com/office/officeart/2005/8/layout/hierarchy1"/>
    <dgm:cxn modelId="{14E93725-90F3-4422-A5F7-636288F6B73A}" type="presOf" srcId="{7FD5F46F-986B-4D86-8A0E-F9A8798C5D78}" destId="{AB093FF4-B380-486B-9F9B-9244D0AF2AA6}" srcOrd="0" destOrd="0" presId="urn:microsoft.com/office/officeart/2005/8/layout/hierarchy1"/>
    <dgm:cxn modelId="{6340E134-BA41-4DED-A8F5-004B30F0DD8F}" srcId="{B2BC6633-AD02-40F8-B849-13C92F5887E5}" destId="{5038D41D-F37A-4411-A535-F36749B27324}" srcOrd="1" destOrd="0" parTransId="{C0B7A496-1399-4537-8093-1A85FC1FA338}" sibTransId="{60150E82-74FF-40E1-A938-82E724AF9D7B}"/>
    <dgm:cxn modelId="{E01C9EF5-A074-4D15-9663-7FDFF5398222}" srcId="{B2BC6633-AD02-40F8-B849-13C92F5887E5}" destId="{10D83581-FBC5-4738-B745-F1E79BB93866}" srcOrd="2" destOrd="0" parTransId="{7EAA3848-3099-4B46-8082-396F75885B39}" sibTransId="{C765618F-BBE0-49D5-BE78-7DC4137B6662}"/>
    <dgm:cxn modelId="{091ED689-2507-44CC-A70F-D45C15B76768}" type="presOf" srcId="{5038D41D-F37A-4411-A535-F36749B27324}" destId="{51C96D97-8695-49E3-A817-F4347056AC81}" srcOrd="0" destOrd="0" presId="urn:microsoft.com/office/officeart/2005/8/layout/hierarchy1"/>
    <dgm:cxn modelId="{08AC12DD-A106-4FCC-9793-349BA9292B88}" type="presOf" srcId="{10D83581-FBC5-4738-B745-F1E79BB93866}" destId="{A446A056-7C9E-49C7-836A-A89C2F9D7881}" srcOrd="0" destOrd="0" presId="urn:microsoft.com/office/officeart/2005/8/layout/hierarchy1"/>
    <dgm:cxn modelId="{2083362B-703F-4FBD-B4EF-77489E8245C4}" type="presParOf" srcId="{E0F277F8-551B-4954-9FB5-6B4338CBDDA4}" destId="{DAF4317D-E216-4177-951D-AB8534043335}" srcOrd="0" destOrd="0" presId="urn:microsoft.com/office/officeart/2005/8/layout/hierarchy1"/>
    <dgm:cxn modelId="{36507BFF-8814-49E8-90C9-FE56C600007E}" type="presParOf" srcId="{DAF4317D-E216-4177-951D-AB8534043335}" destId="{E6F808F0-1F08-4D7D-BBD8-7A1AD821F5CC}" srcOrd="0" destOrd="0" presId="urn:microsoft.com/office/officeart/2005/8/layout/hierarchy1"/>
    <dgm:cxn modelId="{1DC796B5-7CBE-463C-AE7C-550C1A98B616}" type="presParOf" srcId="{E6F808F0-1F08-4D7D-BBD8-7A1AD821F5CC}" destId="{B1AA6939-F31F-4C6F-9138-84058A687C47}" srcOrd="0" destOrd="0" presId="urn:microsoft.com/office/officeart/2005/8/layout/hierarchy1"/>
    <dgm:cxn modelId="{BF1693A6-4B88-4D5B-B0EA-1A79E074F73E}" type="presParOf" srcId="{E6F808F0-1F08-4D7D-BBD8-7A1AD821F5CC}" destId="{AB093FF4-B380-486B-9F9B-9244D0AF2AA6}" srcOrd="1" destOrd="0" presId="urn:microsoft.com/office/officeart/2005/8/layout/hierarchy1"/>
    <dgm:cxn modelId="{F82BD053-9682-4149-BE16-D524E15E5490}" type="presParOf" srcId="{DAF4317D-E216-4177-951D-AB8534043335}" destId="{81FF8571-365F-42FF-A42B-1878F9E773FF}" srcOrd="1" destOrd="0" presId="urn:microsoft.com/office/officeart/2005/8/layout/hierarchy1"/>
    <dgm:cxn modelId="{98759B63-82D8-4769-9A91-5467BA703BAB}" type="presParOf" srcId="{E0F277F8-551B-4954-9FB5-6B4338CBDDA4}" destId="{ED239F03-5818-47D4-B0B5-9C48BB84F3AF}" srcOrd="1" destOrd="0" presId="urn:microsoft.com/office/officeart/2005/8/layout/hierarchy1"/>
    <dgm:cxn modelId="{1A2DA5DB-1F3A-40B5-AE48-8972F617FF27}" type="presParOf" srcId="{ED239F03-5818-47D4-B0B5-9C48BB84F3AF}" destId="{BA57106E-1E36-4BFA-9E5C-D7B24BF3C05F}" srcOrd="0" destOrd="0" presId="urn:microsoft.com/office/officeart/2005/8/layout/hierarchy1"/>
    <dgm:cxn modelId="{88AE4578-8876-466C-A7E7-12CD9E651EB4}" type="presParOf" srcId="{BA57106E-1E36-4BFA-9E5C-D7B24BF3C05F}" destId="{752435DE-FDB2-4D18-8428-4376F999E69A}" srcOrd="0" destOrd="0" presId="urn:microsoft.com/office/officeart/2005/8/layout/hierarchy1"/>
    <dgm:cxn modelId="{65DDD603-CB68-4D31-8D29-50EE066A223A}" type="presParOf" srcId="{BA57106E-1E36-4BFA-9E5C-D7B24BF3C05F}" destId="{51C96D97-8695-49E3-A817-F4347056AC81}" srcOrd="1" destOrd="0" presId="urn:microsoft.com/office/officeart/2005/8/layout/hierarchy1"/>
    <dgm:cxn modelId="{75F13BC6-EAFF-4AC2-AA52-E93EF90E9F84}" type="presParOf" srcId="{ED239F03-5818-47D4-B0B5-9C48BB84F3AF}" destId="{46D7D9D4-BA2B-497A-9080-B5E424152DB1}" srcOrd="1" destOrd="0" presId="urn:microsoft.com/office/officeart/2005/8/layout/hierarchy1"/>
    <dgm:cxn modelId="{D92F5489-C6CE-4554-8CD2-1D048337DF9C}" type="presParOf" srcId="{E0F277F8-551B-4954-9FB5-6B4338CBDDA4}" destId="{8185690A-BD1F-45EE-8B7C-38FD0EDBD396}" srcOrd="2" destOrd="0" presId="urn:microsoft.com/office/officeart/2005/8/layout/hierarchy1"/>
    <dgm:cxn modelId="{01343CEA-3E03-456C-B659-CEB6DB9D3664}" type="presParOf" srcId="{8185690A-BD1F-45EE-8B7C-38FD0EDBD396}" destId="{7897B55F-90B3-4915-9364-73D66C6095E8}" srcOrd="0" destOrd="0" presId="urn:microsoft.com/office/officeart/2005/8/layout/hierarchy1"/>
    <dgm:cxn modelId="{99D33046-86EB-48E6-BACB-B5BB90A9731A}" type="presParOf" srcId="{7897B55F-90B3-4915-9364-73D66C6095E8}" destId="{AD6FF951-41D6-4319-8567-DB51B0EC87B0}" srcOrd="0" destOrd="0" presId="urn:microsoft.com/office/officeart/2005/8/layout/hierarchy1"/>
    <dgm:cxn modelId="{05DAB1E7-1116-4311-8D38-F7F0A2BD3283}" type="presParOf" srcId="{7897B55F-90B3-4915-9364-73D66C6095E8}" destId="{A446A056-7C9E-49C7-836A-A89C2F9D7881}" srcOrd="1" destOrd="0" presId="urn:microsoft.com/office/officeart/2005/8/layout/hierarchy1"/>
    <dgm:cxn modelId="{D65A85B0-9A6C-42AA-BECE-A4F13EB507A2}" type="presParOf" srcId="{8185690A-BD1F-45EE-8B7C-38FD0EDBD396}" destId="{DB5450C7-8699-452D-9E6C-974723D0022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9909FC-6E84-4792-9FA0-3923E418BCE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603E5400-74B1-4210-8C32-01B8894DB602}">
      <dgm:prSet/>
      <dgm:spPr/>
      <dgm:t>
        <a:bodyPr/>
        <a:lstStyle/>
        <a:p>
          <a:r>
            <a:rPr lang="en-US" dirty="0"/>
            <a:t>Review procedures basically comprise of the compliance and substantive procedures based on the information and explanation obtained during Review. </a:t>
          </a:r>
        </a:p>
      </dgm:t>
    </dgm:pt>
    <dgm:pt modelId="{0A2CBDA6-293D-4DA9-90DC-F6D7FDA3BDE8}" type="parTrans" cxnId="{44055FC3-75DB-4E32-BABB-F34F78BDA2B8}">
      <dgm:prSet/>
      <dgm:spPr/>
      <dgm:t>
        <a:bodyPr/>
        <a:lstStyle/>
        <a:p>
          <a:endParaRPr lang="en-US"/>
        </a:p>
      </dgm:t>
    </dgm:pt>
    <dgm:pt modelId="{B6B5DABE-929B-4471-A123-9684139B27FA}" type="sibTrans" cxnId="{44055FC3-75DB-4E32-BABB-F34F78BDA2B8}">
      <dgm:prSet/>
      <dgm:spPr/>
      <dgm:t>
        <a:bodyPr/>
        <a:lstStyle/>
        <a:p>
          <a:endParaRPr lang="en-US"/>
        </a:p>
      </dgm:t>
    </dgm:pt>
    <dgm:pt modelId="{4CFE485E-33C6-46C7-B51E-0C8505D05A94}">
      <dgm:prSet/>
      <dgm:spPr/>
      <dgm:t>
        <a:bodyPr/>
        <a:lstStyle/>
        <a:p>
          <a:r>
            <a:rPr lang="en-US"/>
            <a:t>On site and Off-site procedures to be followed </a:t>
          </a:r>
        </a:p>
      </dgm:t>
    </dgm:pt>
    <dgm:pt modelId="{C38668A7-72A6-4C84-85F4-EB41CEF7E8C6}" type="parTrans" cxnId="{D418389F-B2D9-4740-A30A-0C229AC59866}">
      <dgm:prSet/>
      <dgm:spPr/>
      <dgm:t>
        <a:bodyPr/>
        <a:lstStyle/>
        <a:p>
          <a:endParaRPr lang="en-US"/>
        </a:p>
      </dgm:t>
    </dgm:pt>
    <dgm:pt modelId="{7761B967-4DCD-4F23-99FB-F9DB033245F6}" type="sibTrans" cxnId="{D418389F-B2D9-4740-A30A-0C229AC59866}">
      <dgm:prSet/>
      <dgm:spPr/>
      <dgm:t>
        <a:bodyPr/>
        <a:lstStyle/>
        <a:p>
          <a:endParaRPr lang="en-US"/>
        </a:p>
      </dgm:t>
    </dgm:pt>
    <dgm:pt modelId="{298175CD-571A-429F-AE20-5E64796FE2D3}">
      <dgm:prSet/>
      <dgm:spPr/>
      <dgm:t>
        <a:bodyPr/>
        <a:lstStyle/>
        <a:p>
          <a:r>
            <a:rPr lang="en-US" dirty="0"/>
            <a:t>Comparison of audit procedures with the actual workflow</a:t>
          </a:r>
        </a:p>
      </dgm:t>
    </dgm:pt>
    <dgm:pt modelId="{4319A74C-B18C-45BB-8FA0-9D08ADA78A6C}" type="parTrans" cxnId="{FEF53BE4-1810-4C1C-8CE5-5A34C654EEB7}">
      <dgm:prSet/>
      <dgm:spPr/>
      <dgm:t>
        <a:bodyPr/>
        <a:lstStyle/>
        <a:p>
          <a:endParaRPr lang="en-US"/>
        </a:p>
      </dgm:t>
    </dgm:pt>
    <dgm:pt modelId="{BD2A6DFB-AEA1-4C15-A66C-11B78C2B39C7}" type="sibTrans" cxnId="{FEF53BE4-1810-4C1C-8CE5-5A34C654EEB7}">
      <dgm:prSet/>
      <dgm:spPr/>
      <dgm:t>
        <a:bodyPr/>
        <a:lstStyle/>
        <a:p>
          <a:endParaRPr lang="en-US"/>
        </a:p>
      </dgm:t>
    </dgm:pt>
    <dgm:pt modelId="{AED94B77-1155-42ED-B52A-6DBAD8806407}">
      <dgm:prSet/>
      <dgm:spPr/>
      <dgm:t>
        <a:bodyPr/>
        <a:lstStyle/>
        <a:p>
          <a:r>
            <a:rPr lang="en-US" dirty="0"/>
            <a:t>Peer review Procedure and Compliance review procedure are used to obtain sufficient and appropriate audit evidences</a:t>
          </a:r>
        </a:p>
      </dgm:t>
    </dgm:pt>
    <dgm:pt modelId="{7D04B59D-E47B-4FFE-850E-C2212FDF96C0}" type="parTrans" cxnId="{4FB6B842-747C-4677-9E44-EE72F63B93D0}">
      <dgm:prSet/>
      <dgm:spPr/>
      <dgm:t>
        <a:bodyPr/>
        <a:lstStyle/>
        <a:p>
          <a:endParaRPr lang="en-US"/>
        </a:p>
      </dgm:t>
    </dgm:pt>
    <dgm:pt modelId="{FF1E04A5-D2F2-42D8-A083-427DF925B260}" type="sibTrans" cxnId="{4FB6B842-747C-4677-9E44-EE72F63B93D0}">
      <dgm:prSet/>
      <dgm:spPr/>
      <dgm:t>
        <a:bodyPr/>
        <a:lstStyle/>
        <a:p>
          <a:endParaRPr lang="en-US"/>
        </a:p>
      </dgm:t>
    </dgm:pt>
    <dgm:pt modelId="{84C66BF6-6DCE-4370-A090-4F44D1E7365A}">
      <dgm:prSet/>
      <dgm:spPr/>
      <dgm:t>
        <a:bodyPr/>
        <a:lstStyle/>
        <a:p>
          <a:r>
            <a:rPr lang="en-US"/>
            <a:t>Criteria for sample selections are deliberated to assess the sample size based on the risk factor of the assurance functions.</a:t>
          </a:r>
        </a:p>
      </dgm:t>
    </dgm:pt>
    <dgm:pt modelId="{612BAEEB-A86D-4467-B74F-3BD37315C58A}" type="parTrans" cxnId="{B406652C-19C8-4073-98F3-6EE494B37E54}">
      <dgm:prSet/>
      <dgm:spPr/>
      <dgm:t>
        <a:bodyPr/>
        <a:lstStyle/>
        <a:p>
          <a:endParaRPr lang="en-US"/>
        </a:p>
      </dgm:t>
    </dgm:pt>
    <dgm:pt modelId="{C183D1E5-5208-4CB5-A144-1379DA6339CC}" type="sibTrans" cxnId="{B406652C-19C8-4073-98F3-6EE494B37E54}">
      <dgm:prSet/>
      <dgm:spPr/>
      <dgm:t>
        <a:bodyPr/>
        <a:lstStyle/>
        <a:p>
          <a:endParaRPr lang="en-US"/>
        </a:p>
      </dgm:t>
    </dgm:pt>
    <dgm:pt modelId="{A9779B71-3D9B-42E1-AB1D-1CD87C1F5419}">
      <dgm:prSet/>
      <dgm:spPr/>
      <dgm:t>
        <a:bodyPr/>
        <a:lstStyle/>
        <a:p>
          <a:r>
            <a:rPr lang="en-US"/>
            <a:t>A checklist to illustrate the contents of the audit programme of a reviewee Practice Unit is provided in the manual</a:t>
          </a:r>
        </a:p>
      </dgm:t>
    </dgm:pt>
    <dgm:pt modelId="{6629BEF9-EC81-4FC0-BCF5-2C84A529B465}" type="parTrans" cxnId="{C5157537-1F5F-4DD0-859B-148B322D6C1A}">
      <dgm:prSet/>
      <dgm:spPr/>
      <dgm:t>
        <a:bodyPr/>
        <a:lstStyle/>
        <a:p>
          <a:endParaRPr lang="en-US"/>
        </a:p>
      </dgm:t>
    </dgm:pt>
    <dgm:pt modelId="{17F42D66-A236-409A-9E69-6B346ED072DB}" type="sibTrans" cxnId="{C5157537-1F5F-4DD0-859B-148B322D6C1A}">
      <dgm:prSet/>
      <dgm:spPr/>
      <dgm:t>
        <a:bodyPr/>
        <a:lstStyle/>
        <a:p>
          <a:endParaRPr lang="en-US"/>
        </a:p>
      </dgm:t>
    </dgm:pt>
    <dgm:pt modelId="{54028BDA-0161-401C-8446-028B67F98251}" type="pres">
      <dgm:prSet presAssocID="{029909FC-6E84-4792-9FA0-3923E418BCE2}" presName="vert0" presStyleCnt="0">
        <dgm:presLayoutVars>
          <dgm:dir/>
          <dgm:animOne val="branch"/>
          <dgm:animLvl val="lvl"/>
        </dgm:presLayoutVars>
      </dgm:prSet>
      <dgm:spPr/>
      <dgm:t>
        <a:bodyPr/>
        <a:lstStyle/>
        <a:p>
          <a:endParaRPr lang="en-US"/>
        </a:p>
      </dgm:t>
    </dgm:pt>
    <dgm:pt modelId="{637329FE-33EB-4AE1-9234-12E782006FA6}" type="pres">
      <dgm:prSet presAssocID="{603E5400-74B1-4210-8C32-01B8894DB602}" presName="thickLine" presStyleLbl="alignNode1" presStyleIdx="0" presStyleCnt="6"/>
      <dgm:spPr/>
    </dgm:pt>
    <dgm:pt modelId="{067D8125-5D0C-4A5A-8FF7-64CB78596637}" type="pres">
      <dgm:prSet presAssocID="{603E5400-74B1-4210-8C32-01B8894DB602}" presName="horz1" presStyleCnt="0"/>
      <dgm:spPr/>
    </dgm:pt>
    <dgm:pt modelId="{E689908C-9EE6-449F-97E0-C21AD0611524}" type="pres">
      <dgm:prSet presAssocID="{603E5400-74B1-4210-8C32-01B8894DB602}" presName="tx1" presStyleLbl="revTx" presStyleIdx="0" presStyleCnt="6"/>
      <dgm:spPr/>
      <dgm:t>
        <a:bodyPr/>
        <a:lstStyle/>
        <a:p>
          <a:endParaRPr lang="en-US"/>
        </a:p>
      </dgm:t>
    </dgm:pt>
    <dgm:pt modelId="{2A55AF59-0F06-4C53-925D-273E2E576DAB}" type="pres">
      <dgm:prSet presAssocID="{603E5400-74B1-4210-8C32-01B8894DB602}" presName="vert1" presStyleCnt="0"/>
      <dgm:spPr/>
    </dgm:pt>
    <dgm:pt modelId="{39C0E791-7F90-4330-A0AA-70D91C97CCDE}" type="pres">
      <dgm:prSet presAssocID="{4CFE485E-33C6-46C7-B51E-0C8505D05A94}" presName="thickLine" presStyleLbl="alignNode1" presStyleIdx="1" presStyleCnt="6"/>
      <dgm:spPr/>
    </dgm:pt>
    <dgm:pt modelId="{27471B2D-AD9A-4AD6-ABAC-7F3E674B1E43}" type="pres">
      <dgm:prSet presAssocID="{4CFE485E-33C6-46C7-B51E-0C8505D05A94}" presName="horz1" presStyleCnt="0"/>
      <dgm:spPr/>
    </dgm:pt>
    <dgm:pt modelId="{DC8EAE5E-37B4-4027-895C-2A18431EF605}" type="pres">
      <dgm:prSet presAssocID="{4CFE485E-33C6-46C7-B51E-0C8505D05A94}" presName="tx1" presStyleLbl="revTx" presStyleIdx="1" presStyleCnt="6"/>
      <dgm:spPr/>
      <dgm:t>
        <a:bodyPr/>
        <a:lstStyle/>
        <a:p>
          <a:endParaRPr lang="en-US"/>
        </a:p>
      </dgm:t>
    </dgm:pt>
    <dgm:pt modelId="{EB237E88-AAD8-48B7-AEDD-5AE12561FB55}" type="pres">
      <dgm:prSet presAssocID="{4CFE485E-33C6-46C7-B51E-0C8505D05A94}" presName="vert1" presStyleCnt="0"/>
      <dgm:spPr/>
    </dgm:pt>
    <dgm:pt modelId="{78A88801-7F5E-4189-9F6A-356A06C56B89}" type="pres">
      <dgm:prSet presAssocID="{298175CD-571A-429F-AE20-5E64796FE2D3}" presName="thickLine" presStyleLbl="alignNode1" presStyleIdx="2" presStyleCnt="6"/>
      <dgm:spPr/>
    </dgm:pt>
    <dgm:pt modelId="{12FDF29C-1411-4936-8CDF-C23B26174885}" type="pres">
      <dgm:prSet presAssocID="{298175CD-571A-429F-AE20-5E64796FE2D3}" presName="horz1" presStyleCnt="0"/>
      <dgm:spPr/>
    </dgm:pt>
    <dgm:pt modelId="{171AAF13-C9E4-484C-8CDB-1E2739C202DC}" type="pres">
      <dgm:prSet presAssocID="{298175CD-571A-429F-AE20-5E64796FE2D3}" presName="tx1" presStyleLbl="revTx" presStyleIdx="2" presStyleCnt="6"/>
      <dgm:spPr/>
      <dgm:t>
        <a:bodyPr/>
        <a:lstStyle/>
        <a:p>
          <a:endParaRPr lang="en-US"/>
        </a:p>
      </dgm:t>
    </dgm:pt>
    <dgm:pt modelId="{034B5649-EA3E-4558-A29A-DC6CEFC2F745}" type="pres">
      <dgm:prSet presAssocID="{298175CD-571A-429F-AE20-5E64796FE2D3}" presName="vert1" presStyleCnt="0"/>
      <dgm:spPr/>
    </dgm:pt>
    <dgm:pt modelId="{AACE5292-828A-4761-B8F8-F4A104F044E2}" type="pres">
      <dgm:prSet presAssocID="{AED94B77-1155-42ED-B52A-6DBAD8806407}" presName="thickLine" presStyleLbl="alignNode1" presStyleIdx="3" presStyleCnt="6"/>
      <dgm:spPr/>
    </dgm:pt>
    <dgm:pt modelId="{A6FD0B75-889B-4494-A81A-0E7D81B41600}" type="pres">
      <dgm:prSet presAssocID="{AED94B77-1155-42ED-B52A-6DBAD8806407}" presName="horz1" presStyleCnt="0"/>
      <dgm:spPr/>
    </dgm:pt>
    <dgm:pt modelId="{CDF1EBF7-540D-4599-86C7-93DA03F44214}" type="pres">
      <dgm:prSet presAssocID="{AED94B77-1155-42ED-B52A-6DBAD8806407}" presName="tx1" presStyleLbl="revTx" presStyleIdx="3" presStyleCnt="6"/>
      <dgm:spPr/>
      <dgm:t>
        <a:bodyPr/>
        <a:lstStyle/>
        <a:p>
          <a:endParaRPr lang="en-US"/>
        </a:p>
      </dgm:t>
    </dgm:pt>
    <dgm:pt modelId="{5769C214-1C96-4F24-BDAB-B7BBCF0772F4}" type="pres">
      <dgm:prSet presAssocID="{AED94B77-1155-42ED-B52A-6DBAD8806407}" presName="vert1" presStyleCnt="0"/>
      <dgm:spPr/>
    </dgm:pt>
    <dgm:pt modelId="{7C1A3FDC-CB27-4232-87B4-74318F360EC6}" type="pres">
      <dgm:prSet presAssocID="{84C66BF6-6DCE-4370-A090-4F44D1E7365A}" presName="thickLine" presStyleLbl="alignNode1" presStyleIdx="4" presStyleCnt="6"/>
      <dgm:spPr/>
    </dgm:pt>
    <dgm:pt modelId="{A947E69B-F515-4CBF-9A31-2E50FB9AE60B}" type="pres">
      <dgm:prSet presAssocID="{84C66BF6-6DCE-4370-A090-4F44D1E7365A}" presName="horz1" presStyleCnt="0"/>
      <dgm:spPr/>
    </dgm:pt>
    <dgm:pt modelId="{2B9F50BB-0788-4760-96C8-CD1294B0FC97}" type="pres">
      <dgm:prSet presAssocID="{84C66BF6-6DCE-4370-A090-4F44D1E7365A}" presName="tx1" presStyleLbl="revTx" presStyleIdx="4" presStyleCnt="6"/>
      <dgm:spPr/>
      <dgm:t>
        <a:bodyPr/>
        <a:lstStyle/>
        <a:p>
          <a:endParaRPr lang="en-US"/>
        </a:p>
      </dgm:t>
    </dgm:pt>
    <dgm:pt modelId="{5D5664F4-96F9-4793-86EB-534397E8B2D5}" type="pres">
      <dgm:prSet presAssocID="{84C66BF6-6DCE-4370-A090-4F44D1E7365A}" presName="vert1" presStyleCnt="0"/>
      <dgm:spPr/>
    </dgm:pt>
    <dgm:pt modelId="{92B666BC-3EDA-42F2-ADF9-AD6E32F1A4F3}" type="pres">
      <dgm:prSet presAssocID="{A9779B71-3D9B-42E1-AB1D-1CD87C1F5419}" presName="thickLine" presStyleLbl="alignNode1" presStyleIdx="5" presStyleCnt="6"/>
      <dgm:spPr/>
    </dgm:pt>
    <dgm:pt modelId="{513F85EA-5CE2-49BD-A978-5D3E8D308399}" type="pres">
      <dgm:prSet presAssocID="{A9779B71-3D9B-42E1-AB1D-1CD87C1F5419}" presName="horz1" presStyleCnt="0"/>
      <dgm:spPr/>
    </dgm:pt>
    <dgm:pt modelId="{CFDA4E04-2815-48DA-AB0E-6A35DAF218BA}" type="pres">
      <dgm:prSet presAssocID="{A9779B71-3D9B-42E1-AB1D-1CD87C1F5419}" presName="tx1" presStyleLbl="revTx" presStyleIdx="5" presStyleCnt="6"/>
      <dgm:spPr/>
      <dgm:t>
        <a:bodyPr/>
        <a:lstStyle/>
        <a:p>
          <a:endParaRPr lang="en-US"/>
        </a:p>
      </dgm:t>
    </dgm:pt>
    <dgm:pt modelId="{2AFFC73A-6849-46BD-A662-2A871FF19335}" type="pres">
      <dgm:prSet presAssocID="{A9779B71-3D9B-42E1-AB1D-1CD87C1F5419}" presName="vert1" presStyleCnt="0"/>
      <dgm:spPr/>
    </dgm:pt>
  </dgm:ptLst>
  <dgm:cxnLst>
    <dgm:cxn modelId="{54EA02AA-E8CD-4224-8B83-4FD90107851C}" type="presOf" srcId="{4CFE485E-33C6-46C7-B51E-0C8505D05A94}" destId="{DC8EAE5E-37B4-4027-895C-2A18431EF605}" srcOrd="0" destOrd="0" presId="urn:microsoft.com/office/officeart/2008/layout/LinedList"/>
    <dgm:cxn modelId="{127AC78E-978F-4AD2-9E03-F73D94144533}" type="presOf" srcId="{298175CD-571A-429F-AE20-5E64796FE2D3}" destId="{171AAF13-C9E4-484C-8CDB-1E2739C202DC}" srcOrd="0" destOrd="0" presId="urn:microsoft.com/office/officeart/2008/layout/LinedList"/>
    <dgm:cxn modelId="{FEF53BE4-1810-4C1C-8CE5-5A34C654EEB7}" srcId="{029909FC-6E84-4792-9FA0-3923E418BCE2}" destId="{298175CD-571A-429F-AE20-5E64796FE2D3}" srcOrd="2" destOrd="0" parTransId="{4319A74C-B18C-45BB-8FA0-9D08ADA78A6C}" sibTransId="{BD2A6DFB-AEA1-4C15-A66C-11B78C2B39C7}"/>
    <dgm:cxn modelId="{C5157537-1F5F-4DD0-859B-148B322D6C1A}" srcId="{029909FC-6E84-4792-9FA0-3923E418BCE2}" destId="{A9779B71-3D9B-42E1-AB1D-1CD87C1F5419}" srcOrd="5" destOrd="0" parTransId="{6629BEF9-EC81-4FC0-BCF5-2C84A529B465}" sibTransId="{17F42D66-A236-409A-9E69-6B346ED072DB}"/>
    <dgm:cxn modelId="{05570C9B-923E-45C1-8FF8-3197508C34FF}" type="presOf" srcId="{A9779B71-3D9B-42E1-AB1D-1CD87C1F5419}" destId="{CFDA4E04-2815-48DA-AB0E-6A35DAF218BA}" srcOrd="0" destOrd="0" presId="urn:microsoft.com/office/officeart/2008/layout/LinedList"/>
    <dgm:cxn modelId="{4FB6B842-747C-4677-9E44-EE72F63B93D0}" srcId="{029909FC-6E84-4792-9FA0-3923E418BCE2}" destId="{AED94B77-1155-42ED-B52A-6DBAD8806407}" srcOrd="3" destOrd="0" parTransId="{7D04B59D-E47B-4FFE-850E-C2212FDF96C0}" sibTransId="{FF1E04A5-D2F2-42D8-A083-427DF925B260}"/>
    <dgm:cxn modelId="{B406652C-19C8-4073-98F3-6EE494B37E54}" srcId="{029909FC-6E84-4792-9FA0-3923E418BCE2}" destId="{84C66BF6-6DCE-4370-A090-4F44D1E7365A}" srcOrd="4" destOrd="0" parTransId="{612BAEEB-A86D-4467-B74F-3BD37315C58A}" sibTransId="{C183D1E5-5208-4CB5-A144-1379DA6339CC}"/>
    <dgm:cxn modelId="{F8B3422E-BB19-434F-8821-B215794120D8}" type="presOf" srcId="{603E5400-74B1-4210-8C32-01B8894DB602}" destId="{E689908C-9EE6-449F-97E0-C21AD0611524}" srcOrd="0" destOrd="0" presId="urn:microsoft.com/office/officeart/2008/layout/LinedList"/>
    <dgm:cxn modelId="{C8167DED-799D-42EA-9AB8-F5492DBC2B79}" type="presOf" srcId="{AED94B77-1155-42ED-B52A-6DBAD8806407}" destId="{CDF1EBF7-540D-4599-86C7-93DA03F44214}" srcOrd="0" destOrd="0" presId="urn:microsoft.com/office/officeart/2008/layout/LinedList"/>
    <dgm:cxn modelId="{CE137CD2-A68F-4A30-8C23-8A911BB3425C}" type="presOf" srcId="{84C66BF6-6DCE-4370-A090-4F44D1E7365A}" destId="{2B9F50BB-0788-4760-96C8-CD1294B0FC97}" srcOrd="0" destOrd="0" presId="urn:microsoft.com/office/officeart/2008/layout/LinedList"/>
    <dgm:cxn modelId="{D418389F-B2D9-4740-A30A-0C229AC59866}" srcId="{029909FC-6E84-4792-9FA0-3923E418BCE2}" destId="{4CFE485E-33C6-46C7-B51E-0C8505D05A94}" srcOrd="1" destOrd="0" parTransId="{C38668A7-72A6-4C84-85F4-EB41CEF7E8C6}" sibTransId="{7761B967-4DCD-4F23-99FB-F9DB033245F6}"/>
    <dgm:cxn modelId="{44055FC3-75DB-4E32-BABB-F34F78BDA2B8}" srcId="{029909FC-6E84-4792-9FA0-3923E418BCE2}" destId="{603E5400-74B1-4210-8C32-01B8894DB602}" srcOrd="0" destOrd="0" parTransId="{0A2CBDA6-293D-4DA9-90DC-F6D7FDA3BDE8}" sibTransId="{B6B5DABE-929B-4471-A123-9684139B27FA}"/>
    <dgm:cxn modelId="{E1B280B4-2DE6-4BCD-ACE1-A7277A4115FF}" type="presOf" srcId="{029909FC-6E84-4792-9FA0-3923E418BCE2}" destId="{54028BDA-0161-401C-8446-028B67F98251}" srcOrd="0" destOrd="0" presId="urn:microsoft.com/office/officeart/2008/layout/LinedList"/>
    <dgm:cxn modelId="{1C38EF9E-4E1E-4526-8DEA-D90BA1F298B6}" type="presParOf" srcId="{54028BDA-0161-401C-8446-028B67F98251}" destId="{637329FE-33EB-4AE1-9234-12E782006FA6}" srcOrd="0" destOrd="0" presId="urn:microsoft.com/office/officeart/2008/layout/LinedList"/>
    <dgm:cxn modelId="{D352BF28-CBB0-4900-A9D8-72BDD06AC8F4}" type="presParOf" srcId="{54028BDA-0161-401C-8446-028B67F98251}" destId="{067D8125-5D0C-4A5A-8FF7-64CB78596637}" srcOrd="1" destOrd="0" presId="urn:microsoft.com/office/officeart/2008/layout/LinedList"/>
    <dgm:cxn modelId="{3FC98BAE-3895-40B7-8F27-A9D6B867F4C5}" type="presParOf" srcId="{067D8125-5D0C-4A5A-8FF7-64CB78596637}" destId="{E689908C-9EE6-449F-97E0-C21AD0611524}" srcOrd="0" destOrd="0" presId="urn:microsoft.com/office/officeart/2008/layout/LinedList"/>
    <dgm:cxn modelId="{768F0A05-1367-438B-848F-A4B474BB84DD}" type="presParOf" srcId="{067D8125-5D0C-4A5A-8FF7-64CB78596637}" destId="{2A55AF59-0F06-4C53-925D-273E2E576DAB}" srcOrd="1" destOrd="0" presId="urn:microsoft.com/office/officeart/2008/layout/LinedList"/>
    <dgm:cxn modelId="{0A044B8F-E00B-4525-BDE9-F1CE5E1FE285}" type="presParOf" srcId="{54028BDA-0161-401C-8446-028B67F98251}" destId="{39C0E791-7F90-4330-A0AA-70D91C97CCDE}" srcOrd="2" destOrd="0" presId="urn:microsoft.com/office/officeart/2008/layout/LinedList"/>
    <dgm:cxn modelId="{44E77264-A11A-4C7F-B0E7-C2056279E2C6}" type="presParOf" srcId="{54028BDA-0161-401C-8446-028B67F98251}" destId="{27471B2D-AD9A-4AD6-ABAC-7F3E674B1E43}" srcOrd="3" destOrd="0" presId="urn:microsoft.com/office/officeart/2008/layout/LinedList"/>
    <dgm:cxn modelId="{5E102740-DA08-423C-8CAC-DF3882DA413A}" type="presParOf" srcId="{27471B2D-AD9A-4AD6-ABAC-7F3E674B1E43}" destId="{DC8EAE5E-37B4-4027-895C-2A18431EF605}" srcOrd="0" destOrd="0" presId="urn:microsoft.com/office/officeart/2008/layout/LinedList"/>
    <dgm:cxn modelId="{C8777831-603B-4340-AC1B-A7C9D441980E}" type="presParOf" srcId="{27471B2D-AD9A-4AD6-ABAC-7F3E674B1E43}" destId="{EB237E88-AAD8-48B7-AEDD-5AE12561FB55}" srcOrd="1" destOrd="0" presId="urn:microsoft.com/office/officeart/2008/layout/LinedList"/>
    <dgm:cxn modelId="{0D2E850F-B1F8-43BE-B824-2A564F467602}" type="presParOf" srcId="{54028BDA-0161-401C-8446-028B67F98251}" destId="{78A88801-7F5E-4189-9F6A-356A06C56B89}" srcOrd="4" destOrd="0" presId="urn:microsoft.com/office/officeart/2008/layout/LinedList"/>
    <dgm:cxn modelId="{32B504F2-EE16-4A6B-B0E4-3277BD5E3145}" type="presParOf" srcId="{54028BDA-0161-401C-8446-028B67F98251}" destId="{12FDF29C-1411-4936-8CDF-C23B26174885}" srcOrd="5" destOrd="0" presId="urn:microsoft.com/office/officeart/2008/layout/LinedList"/>
    <dgm:cxn modelId="{FDFE95A6-D0BF-4DFC-B6A1-A3D7E77093E8}" type="presParOf" srcId="{12FDF29C-1411-4936-8CDF-C23B26174885}" destId="{171AAF13-C9E4-484C-8CDB-1E2739C202DC}" srcOrd="0" destOrd="0" presId="urn:microsoft.com/office/officeart/2008/layout/LinedList"/>
    <dgm:cxn modelId="{D68DA171-8790-4A4D-85A3-1AC43D3B8176}" type="presParOf" srcId="{12FDF29C-1411-4936-8CDF-C23B26174885}" destId="{034B5649-EA3E-4558-A29A-DC6CEFC2F745}" srcOrd="1" destOrd="0" presId="urn:microsoft.com/office/officeart/2008/layout/LinedList"/>
    <dgm:cxn modelId="{B4AACBE3-793B-4272-BE93-C4D65F723FE4}" type="presParOf" srcId="{54028BDA-0161-401C-8446-028B67F98251}" destId="{AACE5292-828A-4761-B8F8-F4A104F044E2}" srcOrd="6" destOrd="0" presId="urn:microsoft.com/office/officeart/2008/layout/LinedList"/>
    <dgm:cxn modelId="{300EBA77-C371-48DF-837C-62F5D4A9D97A}" type="presParOf" srcId="{54028BDA-0161-401C-8446-028B67F98251}" destId="{A6FD0B75-889B-4494-A81A-0E7D81B41600}" srcOrd="7" destOrd="0" presId="urn:microsoft.com/office/officeart/2008/layout/LinedList"/>
    <dgm:cxn modelId="{1E86A6B6-1CE1-4A46-926E-8955609D977E}" type="presParOf" srcId="{A6FD0B75-889B-4494-A81A-0E7D81B41600}" destId="{CDF1EBF7-540D-4599-86C7-93DA03F44214}" srcOrd="0" destOrd="0" presId="urn:microsoft.com/office/officeart/2008/layout/LinedList"/>
    <dgm:cxn modelId="{45FC98BF-8870-4851-996D-B52AEB212AD3}" type="presParOf" srcId="{A6FD0B75-889B-4494-A81A-0E7D81B41600}" destId="{5769C214-1C96-4F24-BDAB-B7BBCF0772F4}" srcOrd="1" destOrd="0" presId="urn:microsoft.com/office/officeart/2008/layout/LinedList"/>
    <dgm:cxn modelId="{964B7221-97C6-4F31-A5C0-69CD7C71ED69}" type="presParOf" srcId="{54028BDA-0161-401C-8446-028B67F98251}" destId="{7C1A3FDC-CB27-4232-87B4-74318F360EC6}" srcOrd="8" destOrd="0" presId="urn:microsoft.com/office/officeart/2008/layout/LinedList"/>
    <dgm:cxn modelId="{68A6342E-3773-4455-BF61-CD604EE5D802}" type="presParOf" srcId="{54028BDA-0161-401C-8446-028B67F98251}" destId="{A947E69B-F515-4CBF-9A31-2E50FB9AE60B}" srcOrd="9" destOrd="0" presId="urn:microsoft.com/office/officeart/2008/layout/LinedList"/>
    <dgm:cxn modelId="{4CAFDEEB-4AC1-4EF5-BB0F-B19ACD8089D7}" type="presParOf" srcId="{A947E69B-F515-4CBF-9A31-2E50FB9AE60B}" destId="{2B9F50BB-0788-4760-96C8-CD1294B0FC97}" srcOrd="0" destOrd="0" presId="urn:microsoft.com/office/officeart/2008/layout/LinedList"/>
    <dgm:cxn modelId="{389966C5-A2A5-4FC8-8ECD-100F50440B58}" type="presParOf" srcId="{A947E69B-F515-4CBF-9A31-2E50FB9AE60B}" destId="{5D5664F4-96F9-4793-86EB-534397E8B2D5}" srcOrd="1" destOrd="0" presId="urn:microsoft.com/office/officeart/2008/layout/LinedList"/>
    <dgm:cxn modelId="{AF1EBD43-EF52-491F-B1CE-DA3282D09BAC}" type="presParOf" srcId="{54028BDA-0161-401C-8446-028B67F98251}" destId="{92B666BC-3EDA-42F2-ADF9-AD6E32F1A4F3}" srcOrd="10" destOrd="0" presId="urn:microsoft.com/office/officeart/2008/layout/LinedList"/>
    <dgm:cxn modelId="{B1298F63-9504-41A9-972B-A39411341D38}" type="presParOf" srcId="{54028BDA-0161-401C-8446-028B67F98251}" destId="{513F85EA-5CE2-49BD-A978-5D3E8D308399}" srcOrd="11" destOrd="0" presId="urn:microsoft.com/office/officeart/2008/layout/LinedList"/>
    <dgm:cxn modelId="{F7429335-EF64-479F-9FCF-9A0DCBCD88A7}" type="presParOf" srcId="{513F85EA-5CE2-49BD-A978-5D3E8D308399}" destId="{CFDA4E04-2815-48DA-AB0E-6A35DAF218BA}" srcOrd="0" destOrd="0" presId="urn:microsoft.com/office/officeart/2008/layout/LinedList"/>
    <dgm:cxn modelId="{D1D8E786-0760-4249-B298-C0D4322CC2E6}" type="presParOf" srcId="{513F85EA-5CE2-49BD-A978-5D3E8D308399}" destId="{2AFFC73A-6849-46BD-A662-2A871FF1933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AA6939-F31F-4C6F-9138-84058A687C47}">
      <dsp:nvSpPr>
        <dsp:cNvPr id="0" name=""/>
        <dsp:cNvSpPr/>
      </dsp:nvSpPr>
      <dsp:spPr>
        <a:xfrm>
          <a:off x="0" y="751986"/>
          <a:ext cx="2957512" cy="18780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093FF4-B380-486B-9F9B-9244D0AF2AA6}">
      <dsp:nvSpPr>
        <dsp:cNvPr id="0" name=""/>
        <dsp:cNvSpPr/>
      </dsp:nvSpPr>
      <dsp:spPr>
        <a:xfrm>
          <a:off x="328612" y="1064168"/>
          <a:ext cx="2957512" cy="187802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b="0" kern="1200" dirty="0">
              <a:latin typeface="Palatino Linotype" panose="02040502050505030304" pitchFamily="18" charset="0"/>
            </a:rPr>
            <a:t>The Peer Review Board has been established in terms of the Statement on Peer Review issued by the ICAI in March 2002.</a:t>
          </a:r>
          <a:endParaRPr lang="en-US" sz="1800" kern="1200" dirty="0">
            <a:latin typeface="Palatino Linotype" panose="02040502050505030304" pitchFamily="18" charset="0"/>
          </a:endParaRPr>
        </a:p>
      </dsp:txBody>
      <dsp:txXfrm>
        <a:off x="383617" y="1119173"/>
        <a:ext cx="2847502" cy="1768010"/>
      </dsp:txXfrm>
    </dsp:sp>
    <dsp:sp modelId="{752435DE-FDB2-4D18-8428-4376F999E69A}">
      <dsp:nvSpPr>
        <dsp:cNvPr id="0" name=""/>
        <dsp:cNvSpPr/>
      </dsp:nvSpPr>
      <dsp:spPr>
        <a:xfrm>
          <a:off x="3614737" y="751986"/>
          <a:ext cx="2957512" cy="18780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C96D97-8695-49E3-A817-F4347056AC81}">
      <dsp:nvSpPr>
        <dsp:cNvPr id="0" name=""/>
        <dsp:cNvSpPr/>
      </dsp:nvSpPr>
      <dsp:spPr>
        <a:xfrm>
          <a:off x="3943350" y="1064168"/>
          <a:ext cx="2957512" cy="187802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b="0" kern="1200" dirty="0">
              <a:latin typeface="Palatino Linotype" panose="02040502050505030304" pitchFamily="18" charset="0"/>
            </a:rPr>
            <a:t>The board shall consist of 12 members of which 6 shall be amongst the members of the council.</a:t>
          </a:r>
          <a:endParaRPr lang="en-US" sz="1800" kern="1200" dirty="0">
            <a:latin typeface="Palatino Linotype" panose="02040502050505030304" pitchFamily="18" charset="0"/>
          </a:endParaRPr>
        </a:p>
      </dsp:txBody>
      <dsp:txXfrm>
        <a:off x="3998355" y="1119173"/>
        <a:ext cx="2847502" cy="1768010"/>
      </dsp:txXfrm>
    </dsp:sp>
    <dsp:sp modelId="{AD6FF951-41D6-4319-8567-DB51B0EC87B0}">
      <dsp:nvSpPr>
        <dsp:cNvPr id="0" name=""/>
        <dsp:cNvSpPr/>
      </dsp:nvSpPr>
      <dsp:spPr>
        <a:xfrm>
          <a:off x="7229475" y="751986"/>
          <a:ext cx="2957512" cy="18780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46A056-7C9E-49C7-836A-A89C2F9D7881}">
      <dsp:nvSpPr>
        <dsp:cNvPr id="0" name=""/>
        <dsp:cNvSpPr/>
      </dsp:nvSpPr>
      <dsp:spPr>
        <a:xfrm>
          <a:off x="7558087" y="1064168"/>
          <a:ext cx="2957512" cy="187802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b="0" kern="1200" dirty="0">
              <a:latin typeface="Palatino Linotype" panose="02040502050505030304" pitchFamily="18" charset="0"/>
            </a:rPr>
            <a:t>The Chairman and the Vice-Chairman to the Board are appointed within the elected members of the Council.</a:t>
          </a:r>
          <a:endParaRPr lang="en-US" sz="1800" kern="1200" dirty="0">
            <a:latin typeface="Palatino Linotype" panose="02040502050505030304" pitchFamily="18" charset="0"/>
          </a:endParaRPr>
        </a:p>
      </dsp:txBody>
      <dsp:txXfrm>
        <a:off x="7613092" y="1119173"/>
        <a:ext cx="2847502" cy="17680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60A7665-1D58-5633-6FF6-0EE0886B81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xmlns="" id="{3A9BE217-58B5-6E0F-447B-467720F45B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CB5D365-302A-4139-907C-4435048B7532}" type="datetimeFigureOut">
              <a:rPr lang="en-IN" smtClean="0"/>
              <a:t>16-04-2026</a:t>
            </a:fld>
            <a:endParaRPr lang="en-IN"/>
          </a:p>
        </p:txBody>
      </p:sp>
      <p:sp>
        <p:nvSpPr>
          <p:cNvPr id="4" name="Footer Placeholder 3">
            <a:extLst>
              <a:ext uri="{FF2B5EF4-FFF2-40B4-BE49-F238E27FC236}">
                <a16:creationId xmlns:a16="http://schemas.microsoft.com/office/drawing/2014/main" xmlns="" id="{C245C155-E69C-8FA7-47AC-9B4BB1C93DF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xmlns="" id="{CB718000-EC68-05AD-9FA0-AE1AA8CB2A7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C57EF3-6370-42A0-AF14-57CF3658F0A8}" type="slidenum">
              <a:rPr lang="en-IN" smtClean="0"/>
              <a:t>‹#›</a:t>
            </a:fld>
            <a:endParaRPr lang="en-IN"/>
          </a:p>
        </p:txBody>
      </p:sp>
    </p:spTree>
    <p:extLst>
      <p:ext uri="{BB962C8B-B14F-4D97-AF65-F5344CB8AC3E}">
        <p14:creationId xmlns:p14="http://schemas.microsoft.com/office/powerpoint/2010/main" val="276503967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A64E86-457F-4B1E-9962-11E9A4CB52E3}" type="datetimeFigureOut">
              <a:rPr lang="en-IN" smtClean="0"/>
              <a:t>16-04-2026</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8506D9-C59D-4E37-8C6D-D2070DD55C5E}" type="slidenum">
              <a:rPr lang="en-IN" smtClean="0"/>
              <a:t>‹#›</a:t>
            </a:fld>
            <a:endParaRPr lang="en-IN" dirty="0"/>
          </a:p>
        </p:txBody>
      </p:sp>
    </p:spTree>
    <p:extLst>
      <p:ext uri="{BB962C8B-B14F-4D97-AF65-F5344CB8AC3E}">
        <p14:creationId xmlns:p14="http://schemas.microsoft.com/office/powerpoint/2010/main" val="18246276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82496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45348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CFAAAB6-A2C6-4A85-A3A1-98EFBA61C967}" type="slidenum">
              <a:rPr lang="en-US" smtClean="0"/>
              <a:t>36</a:t>
            </a:fld>
            <a:endParaRPr lang="en-US" dirty="0"/>
          </a:p>
        </p:txBody>
      </p:sp>
    </p:spTree>
    <p:extLst>
      <p:ext uri="{BB962C8B-B14F-4D97-AF65-F5344CB8AC3E}">
        <p14:creationId xmlns:p14="http://schemas.microsoft.com/office/powerpoint/2010/main" val="3257421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CFAAAB6-A2C6-4A85-A3A1-98EFBA61C967}" type="slidenum">
              <a:rPr lang="en-US" smtClean="0"/>
              <a:t>37</a:t>
            </a:fld>
            <a:endParaRPr lang="en-US" dirty="0"/>
          </a:p>
        </p:txBody>
      </p:sp>
    </p:spTree>
    <p:extLst>
      <p:ext uri="{BB962C8B-B14F-4D97-AF65-F5344CB8AC3E}">
        <p14:creationId xmlns:p14="http://schemas.microsoft.com/office/powerpoint/2010/main" val="1696859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CFAAAB6-A2C6-4A85-A3A1-98EFBA61C967}" type="slidenum">
              <a:rPr lang="en-US" smtClean="0"/>
              <a:t>38</a:t>
            </a:fld>
            <a:endParaRPr lang="en-US" dirty="0"/>
          </a:p>
        </p:txBody>
      </p:sp>
    </p:spTree>
    <p:extLst>
      <p:ext uri="{BB962C8B-B14F-4D97-AF65-F5344CB8AC3E}">
        <p14:creationId xmlns:p14="http://schemas.microsoft.com/office/powerpoint/2010/main" val="3151153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17523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6754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29626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00644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7065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54148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0066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40329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49906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910080" y="359898"/>
            <a:ext cx="987552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853861B-A096-45FF-BEFC-F57523D6A055}" type="datetime1">
              <a:rPr lang="en-IN" smtClean="0"/>
              <a:t>16-04-2026</a:t>
            </a:fld>
            <a:endParaRPr lang="en-IN" dirty="0"/>
          </a:p>
        </p:txBody>
      </p:sp>
      <p:sp>
        <p:nvSpPr>
          <p:cNvPr id="20" name="Footer Placeholder 19"/>
          <p:cNvSpPr>
            <a:spLocks noGrp="1"/>
          </p:cNvSpPr>
          <p:nvPr>
            <p:ph type="ftr" sz="quarter" idx="11"/>
          </p:nvPr>
        </p:nvSpPr>
        <p:spPr/>
        <p:txBody>
          <a:bodyPr/>
          <a:lstStyle>
            <a:extLst/>
          </a:lstStyle>
          <a:p>
            <a:r>
              <a:rPr lang="en-IN" smtClean="0"/>
              <a:t>Peer Review Board, ICAI</a:t>
            </a:r>
            <a:endParaRPr lang="en-IN" dirty="0"/>
          </a:p>
        </p:txBody>
      </p:sp>
      <p:sp>
        <p:nvSpPr>
          <p:cNvPr id="10" name="Slide Number Placeholder 9"/>
          <p:cNvSpPr>
            <a:spLocks noGrp="1"/>
          </p:cNvSpPr>
          <p:nvPr>
            <p:ph type="sldNum" sz="quarter" idx="12"/>
          </p:nvPr>
        </p:nvSpPr>
        <p:spPr/>
        <p:txBody>
          <a:bodyPr/>
          <a:lstStyle>
            <a:extLst/>
          </a:lstStyle>
          <a:p>
            <a:fld id="{FFB73F3D-0041-4AA4-B0CC-83A87CB05033}" type="slidenum">
              <a:rPr lang="en-IN" smtClean="0"/>
              <a:t>‹#›</a:t>
            </a:fld>
            <a:endParaRPr lang="en-IN" dirty="0"/>
          </a:p>
        </p:txBody>
      </p:sp>
      <p:sp>
        <p:nvSpPr>
          <p:cNvPr id="8" name="Oval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2525878-5E66-43A2-B27D-CC6F954F892C}" type="datetime1">
              <a:rPr lang="en-IN" smtClean="0"/>
              <a:t>16-04-2026</a:t>
            </a:fld>
            <a:endParaRPr lang="en-IN" dirty="0"/>
          </a:p>
        </p:txBody>
      </p:sp>
      <p:sp>
        <p:nvSpPr>
          <p:cNvPr id="5" name="Footer Placeholder 4"/>
          <p:cNvSpPr>
            <a:spLocks noGrp="1"/>
          </p:cNvSpPr>
          <p:nvPr>
            <p:ph type="ftr" sz="quarter" idx="11"/>
          </p:nvPr>
        </p:nvSpPr>
        <p:spPr/>
        <p:txBody>
          <a:bodyPr/>
          <a:lstStyle>
            <a:extLst/>
          </a:lstStyle>
          <a:p>
            <a:r>
              <a:rPr lang="en-IN" smtClean="0"/>
              <a:t>Peer Review Board, ICAI</a:t>
            </a:r>
            <a:endParaRPr lang="en-IN" dirty="0"/>
          </a:p>
        </p:txBody>
      </p:sp>
      <p:sp>
        <p:nvSpPr>
          <p:cNvPr id="6" name="Slide Number Placeholder 5"/>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39"/>
            <a:ext cx="24384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524000" y="274640"/>
            <a:ext cx="7416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5F692C5-4AD4-4B67-9A62-289E3C39D4FF}" type="datetime1">
              <a:rPr lang="en-IN" smtClean="0"/>
              <a:t>16-04-2026</a:t>
            </a:fld>
            <a:endParaRPr lang="en-IN" dirty="0"/>
          </a:p>
        </p:txBody>
      </p:sp>
      <p:sp>
        <p:nvSpPr>
          <p:cNvPr id="5" name="Footer Placeholder 4"/>
          <p:cNvSpPr>
            <a:spLocks noGrp="1"/>
          </p:cNvSpPr>
          <p:nvPr>
            <p:ph type="ftr" sz="quarter" idx="11"/>
          </p:nvPr>
        </p:nvSpPr>
        <p:spPr/>
        <p:txBody>
          <a:bodyPr/>
          <a:lstStyle>
            <a:extLst/>
          </a:lstStyle>
          <a:p>
            <a:r>
              <a:rPr lang="en-IN" smtClean="0"/>
              <a:t>Peer Review Board, ICAI</a:t>
            </a:r>
            <a:endParaRPr lang="en-IN" dirty="0"/>
          </a:p>
        </p:txBody>
      </p:sp>
      <p:sp>
        <p:nvSpPr>
          <p:cNvPr id="6" name="Slide Number Placeholder 5"/>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parison 3 column">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6B671BDE-E45C-41A1-9B98-4A607D703855}"/>
              </a:ext>
            </a:extLst>
          </p:cNvPr>
          <p:cNvSpPr/>
          <p:nvPr userDrawn="1"/>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AAAE0554-8BEE-4BF6-9519-51B8475D35E1}"/>
              </a:ext>
            </a:extLst>
          </p:cNvPr>
          <p:cNvSpPr>
            <a:spLocks noGrp="1"/>
          </p:cNvSpPr>
          <p:nvPr>
            <p:ph type="body" idx="1"/>
          </p:nvPr>
        </p:nvSpPr>
        <p:spPr>
          <a:xfrm>
            <a:off x="576072" y="2372650"/>
            <a:ext cx="329184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FD4A358D-C930-48E0-B372-06A826B74C47}"/>
              </a:ext>
            </a:extLst>
          </p:cNvPr>
          <p:cNvSpPr>
            <a:spLocks noGrp="1"/>
          </p:cNvSpPr>
          <p:nvPr>
            <p:ph sz="half" idx="2"/>
          </p:nvPr>
        </p:nvSpPr>
        <p:spPr>
          <a:xfrm>
            <a:off x="576072" y="3203688"/>
            <a:ext cx="3291840" cy="2968512"/>
          </a:xfrm>
        </p:spPr>
        <p:txBody>
          <a:bodyPr/>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83B6615E-4966-4150-83B6-C47591B36383}"/>
              </a:ext>
            </a:extLst>
          </p:cNvPr>
          <p:cNvSpPr>
            <a:spLocks noGrp="1"/>
          </p:cNvSpPr>
          <p:nvPr>
            <p:ph type="body" sz="quarter" idx="3"/>
          </p:nvPr>
        </p:nvSpPr>
        <p:spPr>
          <a:xfrm>
            <a:off x="4507992" y="2372650"/>
            <a:ext cx="329184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BD409F6B-C17B-4B4F-9F35-5068BDC4E2FD}"/>
              </a:ext>
            </a:extLst>
          </p:cNvPr>
          <p:cNvSpPr>
            <a:spLocks noGrp="1"/>
          </p:cNvSpPr>
          <p:nvPr>
            <p:ph sz="quarter" idx="4"/>
          </p:nvPr>
        </p:nvSpPr>
        <p:spPr>
          <a:xfrm>
            <a:off x="4507992" y="3203687"/>
            <a:ext cx="3291840" cy="2968511"/>
          </a:xfrm>
        </p:spPr>
        <p:txBody>
          <a:bodyPr/>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C8BC356D-052B-4A9B-8B2F-6665FD325AB3}"/>
              </a:ext>
            </a:extLst>
          </p:cNvPr>
          <p:cNvSpPr>
            <a:spLocks noGrp="1"/>
          </p:cNvSpPr>
          <p:nvPr>
            <p:ph type="dt" sz="half" idx="10"/>
          </p:nvPr>
        </p:nvSpPr>
        <p:spPr>
          <a:xfrm>
            <a:off x="905256" y="6356350"/>
            <a:ext cx="2743200" cy="365125"/>
          </a:xfrm>
        </p:spPr>
        <p:txBody>
          <a:bodyPr/>
          <a:lstStyle/>
          <a:p>
            <a:r>
              <a:rPr lang="en-US" dirty="0"/>
              <a:t>9/4/20XX</a:t>
            </a:r>
          </a:p>
        </p:txBody>
      </p:sp>
      <p:sp>
        <p:nvSpPr>
          <p:cNvPr id="8" name="Footer Placeholder 7">
            <a:extLst>
              <a:ext uri="{FF2B5EF4-FFF2-40B4-BE49-F238E27FC236}">
                <a16:creationId xmlns="" xmlns:a16="http://schemas.microsoft.com/office/drawing/2014/main" id="{69C5E5FA-26A9-467C-93E3-8476142D1D46}"/>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A65A5C87-DF58-40C8-B092-1DE63DB4547E}" type="slidenum">
              <a:rPr lang="en-US" smtClean="0"/>
              <a:t>‹#›</a:t>
            </a:fld>
            <a:endParaRPr lang="en-US" dirty="0"/>
          </a:p>
        </p:txBody>
      </p:sp>
      <p:sp>
        <p:nvSpPr>
          <p:cNvPr id="14" name="Text Placeholder 4">
            <a:extLst>
              <a:ext uri="{FF2B5EF4-FFF2-40B4-BE49-F238E27FC236}">
                <a16:creationId xmlns="" xmlns:a16="http://schemas.microsoft.com/office/drawing/2014/main" id="{CE04853A-B5A7-418B-B49F-E718136614E0}"/>
              </a:ext>
            </a:extLst>
          </p:cNvPr>
          <p:cNvSpPr>
            <a:spLocks noGrp="1"/>
          </p:cNvSpPr>
          <p:nvPr>
            <p:ph type="body" sz="quarter" idx="13"/>
          </p:nvPr>
        </p:nvSpPr>
        <p:spPr>
          <a:xfrm>
            <a:off x="8439912" y="2372650"/>
            <a:ext cx="329184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5">
            <a:extLst>
              <a:ext uri="{FF2B5EF4-FFF2-40B4-BE49-F238E27FC236}">
                <a16:creationId xmlns="" xmlns:a16="http://schemas.microsoft.com/office/drawing/2014/main" id="{D08E5547-BBB9-4D87-A012-6BC6B1330861}"/>
              </a:ext>
            </a:extLst>
          </p:cNvPr>
          <p:cNvSpPr>
            <a:spLocks noGrp="1"/>
          </p:cNvSpPr>
          <p:nvPr>
            <p:ph sz="quarter" idx="14"/>
          </p:nvPr>
        </p:nvSpPr>
        <p:spPr>
          <a:xfrm>
            <a:off x="8439912" y="3203687"/>
            <a:ext cx="3291840" cy="2968511"/>
          </a:xfrm>
        </p:spPr>
        <p:txBody>
          <a:bodyPr/>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33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F4DD706-57F2-4758-A98A-DC66603B73FC}" type="datetime1">
              <a:rPr lang="en-IN" smtClean="0"/>
              <a:t>16-04-2026</a:t>
            </a:fld>
            <a:endParaRPr lang="en-IN" dirty="0"/>
          </a:p>
        </p:txBody>
      </p:sp>
      <p:sp>
        <p:nvSpPr>
          <p:cNvPr id="5" name="Footer Placeholder 4"/>
          <p:cNvSpPr>
            <a:spLocks noGrp="1"/>
          </p:cNvSpPr>
          <p:nvPr>
            <p:ph type="ftr" sz="quarter" idx="11"/>
          </p:nvPr>
        </p:nvSpPr>
        <p:spPr/>
        <p:txBody>
          <a:bodyPr/>
          <a:lstStyle>
            <a:extLst/>
          </a:lstStyle>
          <a:p>
            <a:r>
              <a:rPr lang="en-IN" smtClean="0"/>
              <a:t>Peer Review Board, ICAI</a:t>
            </a:r>
            <a:endParaRPr lang="en-IN" dirty="0"/>
          </a:p>
        </p:txBody>
      </p:sp>
      <p:sp>
        <p:nvSpPr>
          <p:cNvPr id="6" name="Slide Number Placeholder 5"/>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A5E2A79-2966-4538-BCA8-A7326437F4A1}" type="datetime1">
              <a:rPr lang="en-IN" smtClean="0"/>
              <a:t>16-04-2026</a:t>
            </a:fld>
            <a:endParaRPr lang="en-IN" dirty="0"/>
          </a:p>
        </p:txBody>
      </p:sp>
      <p:sp>
        <p:nvSpPr>
          <p:cNvPr id="5" name="Footer Placeholder 4"/>
          <p:cNvSpPr>
            <a:spLocks noGrp="1"/>
          </p:cNvSpPr>
          <p:nvPr>
            <p:ph type="ftr" sz="quarter" idx="11"/>
          </p:nvPr>
        </p:nvSpPr>
        <p:spPr/>
        <p:txBody>
          <a:bodyPr/>
          <a:lstStyle>
            <a:extLst/>
          </a:lstStyle>
          <a:p>
            <a:r>
              <a:rPr lang="en-IN" smtClean="0"/>
              <a:t>Peer Review Board, ICAI</a:t>
            </a:r>
            <a:endParaRPr lang="en-IN" dirty="0"/>
          </a:p>
        </p:txBody>
      </p:sp>
      <p:sp>
        <p:nvSpPr>
          <p:cNvPr id="6" name="Slide Number Placeholder 5"/>
          <p:cNvSpPr>
            <a:spLocks noGrp="1"/>
          </p:cNvSpPr>
          <p:nvPr>
            <p:ph type="sldNum" sz="quarter" idx="12"/>
          </p:nvPr>
        </p:nvSpPr>
        <p:spPr/>
        <p:txBody>
          <a:bodyPr/>
          <a:lstStyle>
            <a:extLst/>
          </a:lstStyle>
          <a:p>
            <a:fld id="{FFB73F3D-0041-4AA4-B0CC-83A87CB05033}" type="slidenum">
              <a:rPr lang="en-IN" smtClean="0"/>
              <a:t>‹#›</a:t>
            </a:fld>
            <a:endParaRPr lang="en-IN" dirty="0"/>
          </a:p>
        </p:txBody>
      </p:sp>
      <p:sp>
        <p:nvSpPr>
          <p:cNvPr id="10" name="Rectangle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424BE4D-B274-4338-85A7-C89C5C4FB2DF}" type="datetime1">
              <a:rPr lang="en-IN" smtClean="0"/>
              <a:t>16-04-2026</a:t>
            </a:fld>
            <a:endParaRPr lang="en-IN" dirty="0"/>
          </a:p>
        </p:txBody>
      </p:sp>
      <p:sp>
        <p:nvSpPr>
          <p:cNvPr id="6" name="Footer Placeholder 5"/>
          <p:cNvSpPr>
            <a:spLocks noGrp="1"/>
          </p:cNvSpPr>
          <p:nvPr>
            <p:ph type="ftr" sz="quarter" idx="11"/>
          </p:nvPr>
        </p:nvSpPr>
        <p:spPr/>
        <p:txBody>
          <a:bodyPr/>
          <a:lstStyle>
            <a:extLst/>
          </a:lstStyle>
          <a:p>
            <a:r>
              <a:rPr lang="en-IN" smtClean="0"/>
              <a:t>Peer Review Board, ICAI</a:t>
            </a:r>
            <a:endParaRPr lang="en-IN" dirty="0"/>
          </a:p>
        </p:txBody>
      </p:sp>
      <p:sp>
        <p:nvSpPr>
          <p:cNvPr id="7" name="Slide Number Placeholder 6"/>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4AAE8E5-DC71-4353-9BD5-2F74E2FE8EBF}" type="datetime1">
              <a:rPr lang="en-IN" smtClean="0"/>
              <a:t>16-04-2026</a:t>
            </a:fld>
            <a:endParaRPr lang="en-IN" dirty="0"/>
          </a:p>
        </p:txBody>
      </p:sp>
      <p:sp>
        <p:nvSpPr>
          <p:cNvPr id="8" name="Footer Placeholder 7"/>
          <p:cNvSpPr>
            <a:spLocks noGrp="1"/>
          </p:cNvSpPr>
          <p:nvPr>
            <p:ph type="ftr" sz="quarter" idx="11"/>
          </p:nvPr>
        </p:nvSpPr>
        <p:spPr/>
        <p:txBody>
          <a:bodyPr/>
          <a:lstStyle>
            <a:extLst/>
          </a:lstStyle>
          <a:p>
            <a:r>
              <a:rPr lang="en-IN" smtClean="0"/>
              <a:t>Peer Review Board, ICAI</a:t>
            </a:r>
            <a:endParaRPr lang="en-IN" dirty="0"/>
          </a:p>
        </p:txBody>
      </p:sp>
      <p:sp>
        <p:nvSpPr>
          <p:cNvPr id="9" name="Slide Number Placeholder 8"/>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AF42C5E-C24F-44C1-A95E-8CE61256AB2F}" type="datetime1">
              <a:rPr lang="en-IN" smtClean="0"/>
              <a:t>16-04-2026</a:t>
            </a:fld>
            <a:endParaRPr lang="en-IN" dirty="0"/>
          </a:p>
        </p:txBody>
      </p:sp>
      <p:sp>
        <p:nvSpPr>
          <p:cNvPr id="4" name="Footer Placeholder 3"/>
          <p:cNvSpPr>
            <a:spLocks noGrp="1"/>
          </p:cNvSpPr>
          <p:nvPr>
            <p:ph type="ftr" sz="quarter" idx="11"/>
          </p:nvPr>
        </p:nvSpPr>
        <p:spPr/>
        <p:txBody>
          <a:bodyPr/>
          <a:lstStyle>
            <a:extLst/>
          </a:lstStyle>
          <a:p>
            <a:r>
              <a:rPr lang="en-IN" smtClean="0"/>
              <a:t>Peer Review Board, ICAI</a:t>
            </a:r>
            <a:endParaRPr lang="en-IN" dirty="0"/>
          </a:p>
        </p:txBody>
      </p:sp>
      <p:sp>
        <p:nvSpPr>
          <p:cNvPr id="5" name="Slide Number Placeholder 4"/>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5E747E0-F58F-4283-8F60-EBDDD99B1EFF}" type="datetime1">
              <a:rPr lang="en-IN" smtClean="0"/>
              <a:t>16-04-2026</a:t>
            </a:fld>
            <a:endParaRPr lang="en-IN" dirty="0"/>
          </a:p>
        </p:txBody>
      </p:sp>
      <p:sp>
        <p:nvSpPr>
          <p:cNvPr id="3" name="Footer Placeholder 2"/>
          <p:cNvSpPr>
            <a:spLocks noGrp="1"/>
          </p:cNvSpPr>
          <p:nvPr>
            <p:ph type="ftr" sz="quarter" idx="11"/>
          </p:nvPr>
        </p:nvSpPr>
        <p:spPr/>
        <p:txBody>
          <a:bodyPr/>
          <a:lstStyle>
            <a:extLst/>
          </a:lstStyle>
          <a:p>
            <a:r>
              <a:rPr lang="en-IN" smtClean="0"/>
              <a:t>Peer Review Board, ICAI</a:t>
            </a:r>
            <a:endParaRPr lang="en-IN" dirty="0"/>
          </a:p>
        </p:txBody>
      </p:sp>
      <p:sp>
        <p:nvSpPr>
          <p:cNvPr id="4" name="Slide Number Placeholder 3"/>
          <p:cNvSpPr>
            <a:spLocks noGrp="1"/>
          </p:cNvSpPr>
          <p:nvPr>
            <p:ph type="sldNum" sz="quarter" idx="12"/>
          </p:nvPr>
        </p:nvSpPr>
        <p:spPr/>
        <p:txBody>
          <a:bodyPr/>
          <a:lstStyle>
            <a:extLst/>
          </a:lstStyle>
          <a:p>
            <a:fld id="{FFB73F3D-0041-4AA4-B0CC-83A87CB05033}" type="slidenum">
              <a:rPr lang="en-IN" smtClean="0"/>
              <a:t>‹#›</a:t>
            </a:fld>
            <a:endParaRPr lang="en-IN" dirty="0"/>
          </a:p>
        </p:txBody>
      </p:sp>
      <p:sp>
        <p:nvSpPr>
          <p:cNvPr id="6" name="Rectangle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076691F-6338-4E9B-8FED-277AD2B0DA63}" type="datetime1">
              <a:rPr lang="en-IN" smtClean="0"/>
              <a:t>16-04-2026</a:t>
            </a:fld>
            <a:endParaRPr lang="en-IN" dirty="0"/>
          </a:p>
        </p:txBody>
      </p:sp>
      <p:sp>
        <p:nvSpPr>
          <p:cNvPr id="6" name="Footer Placeholder 5"/>
          <p:cNvSpPr>
            <a:spLocks noGrp="1"/>
          </p:cNvSpPr>
          <p:nvPr>
            <p:ph type="ftr" sz="quarter" idx="11"/>
          </p:nvPr>
        </p:nvSpPr>
        <p:spPr/>
        <p:txBody>
          <a:bodyPr/>
          <a:lstStyle>
            <a:extLst/>
          </a:lstStyle>
          <a:p>
            <a:r>
              <a:rPr lang="en-IN" smtClean="0"/>
              <a:t>Peer Review Board, ICAI</a:t>
            </a:r>
            <a:endParaRPr lang="en-IN" dirty="0"/>
          </a:p>
        </p:txBody>
      </p:sp>
      <p:sp>
        <p:nvSpPr>
          <p:cNvPr id="7" name="Slide Number Placeholder 6"/>
          <p:cNvSpPr>
            <a:spLocks noGrp="1"/>
          </p:cNvSpPr>
          <p:nvPr>
            <p:ph type="sldNum" sz="quarter" idx="12"/>
          </p:nvPr>
        </p:nvSpPr>
        <p:spPr/>
        <p:txBody>
          <a:bodyPr/>
          <a:lstStyle>
            <a:extLst/>
          </a:lstStyle>
          <a:p>
            <a:fld id="{FFB73F3D-0041-4AA4-B0CC-83A87CB05033}" type="slidenum">
              <a:rPr lang="en-IN" smtClean="0"/>
              <a:t>‹#›</a:t>
            </a:fld>
            <a:endParaRPr lang="en-I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6AFC7656-12BC-4710-9877-9A638976B2E8}" type="datetime1">
              <a:rPr lang="en-IN" smtClean="0"/>
              <a:t>16-04-2026</a:t>
            </a:fld>
            <a:endParaRPr lang="en-IN" dirty="0"/>
          </a:p>
        </p:txBody>
      </p:sp>
      <p:sp>
        <p:nvSpPr>
          <p:cNvPr id="6" name="Footer Placeholder 5"/>
          <p:cNvSpPr>
            <a:spLocks noGrp="1"/>
          </p:cNvSpPr>
          <p:nvPr>
            <p:ph type="ftr" sz="quarter" idx="11"/>
          </p:nvPr>
        </p:nvSpPr>
        <p:spPr/>
        <p:txBody>
          <a:bodyPr/>
          <a:lstStyle>
            <a:extLst/>
          </a:lstStyle>
          <a:p>
            <a:r>
              <a:rPr lang="en-IN" smtClean="0"/>
              <a:t>Peer Review Board, ICAI</a:t>
            </a:r>
            <a:endParaRPr lang="en-IN" dirty="0"/>
          </a:p>
        </p:txBody>
      </p:sp>
      <p:sp>
        <p:nvSpPr>
          <p:cNvPr id="7" name="Slide Number Placeholder 6"/>
          <p:cNvSpPr>
            <a:spLocks noGrp="1"/>
          </p:cNvSpPr>
          <p:nvPr>
            <p:ph type="sldNum" sz="quarter" idx="12"/>
          </p:nvPr>
        </p:nvSpPr>
        <p:spPr/>
        <p:txBody>
          <a:bodyPr/>
          <a:lstStyle>
            <a:extLst/>
          </a:lstStyle>
          <a:p>
            <a:fld id="{FFB73F3D-0041-4AA4-B0CC-83A87CB05033}" type="slidenum">
              <a:rPr lang="en-IN" smtClean="0"/>
              <a:t>‹#›</a:t>
            </a:fld>
            <a:endParaRPr lang="en-IN" dirty="0"/>
          </a:p>
        </p:txBody>
      </p:sp>
      <p:sp>
        <p:nvSpPr>
          <p:cNvPr id="8" name="Rectangle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914144" y="274638"/>
            <a:ext cx="999744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D2D9FD6-A869-4780-8C79-8221A04AF351}" type="datetime1">
              <a:rPr lang="en-IN" smtClean="0"/>
              <a:t>16-04-2026</a:t>
            </a:fld>
            <a:endParaRPr lang="en-IN" dirty="0"/>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en-IN" smtClean="0"/>
              <a:t>Peer Review Board, ICAI</a:t>
            </a:r>
            <a:endParaRPr lang="en-IN" dirty="0"/>
          </a:p>
        </p:txBody>
      </p:sp>
      <p:sp>
        <p:nvSpPr>
          <p:cNvPr id="22" name="Slide Number Placeholder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FB73F3D-0041-4AA4-B0CC-83A87CB05033}" type="slidenum">
              <a:rPr lang="en-IN" smtClean="0"/>
              <a:t>‹#›</a:t>
            </a:fld>
            <a:endParaRPr lang="en-IN" dirty="0"/>
          </a:p>
        </p:txBody>
      </p:sp>
      <p:sp>
        <p:nvSpPr>
          <p:cNvPr id="15" name="Rectangle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ww.icai.org/post/prb-applicable-forms" TargetMode="Externa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84640" y="-30480"/>
            <a:ext cx="364033" cy="6892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16200000">
            <a:off x="5914038" y="102197"/>
            <a:ext cx="342000" cy="12233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16200000">
            <a:off x="5950482" y="-3356250"/>
            <a:ext cx="341836" cy="1224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93757" y="1139308"/>
            <a:ext cx="9174549" cy="1200329"/>
          </a:xfrm>
          <a:prstGeom prst="rect">
            <a:avLst/>
          </a:prstGeom>
          <a:noFill/>
        </p:spPr>
        <p:txBody>
          <a:bodyPr wrap="square" rtlCol="0">
            <a:spAutoFit/>
          </a:bodyPr>
          <a:lstStyle/>
          <a:p>
            <a:pPr algn="ctr"/>
            <a:r>
              <a:rPr lang="en-IN" sz="7200" dirty="0" smtClean="0">
                <a:solidFill>
                  <a:schemeClr val="accent5">
                    <a:lumMod val="50000"/>
                  </a:schemeClr>
                </a:solidFill>
                <a:latin typeface="Times New Roman" pitchFamily="18" charset="0"/>
                <a:ea typeface="Cambria" panose="02040503050406030204" pitchFamily="18" charset="0"/>
                <a:cs typeface="Times New Roman" pitchFamily="18" charset="0"/>
              </a:rPr>
              <a:t>Peer Review</a:t>
            </a:r>
            <a:endParaRPr lang="en-IN" sz="8800" dirty="0">
              <a:solidFill>
                <a:schemeClr val="accent5">
                  <a:lumMod val="50000"/>
                </a:schemeClr>
              </a:solidFill>
              <a:latin typeface="Times New Roman" pitchFamily="18" charset="0"/>
              <a:ea typeface="Cambria" panose="02040503050406030204" pitchFamily="18" charset="0"/>
              <a:cs typeface="Times New Roman" pitchFamily="18" charset="0"/>
            </a:endParaRPr>
          </a:p>
        </p:txBody>
      </p:sp>
      <p:sp>
        <p:nvSpPr>
          <p:cNvPr id="13" name="TextBox 12">
            <a:extLst>
              <a:ext uri="{FF2B5EF4-FFF2-40B4-BE49-F238E27FC236}">
                <a16:creationId xmlns:a16="http://schemas.microsoft.com/office/drawing/2014/main" xmlns="" id="{B4799D8B-E211-9789-3ED2-010CD6965F41}"/>
              </a:ext>
            </a:extLst>
          </p:cNvPr>
          <p:cNvSpPr txBox="1"/>
          <p:nvPr/>
        </p:nvSpPr>
        <p:spPr>
          <a:xfrm>
            <a:off x="6970901" y="3635126"/>
            <a:ext cx="4427477" cy="1779974"/>
          </a:xfrm>
          <a:prstGeom prst="rect">
            <a:avLst/>
          </a:prstGeom>
          <a:noFill/>
        </p:spPr>
        <p:txBody>
          <a:bodyPr wrap="square" rtlCol="0">
            <a:spAutoFit/>
          </a:bodyPr>
          <a:lstStyle/>
          <a:p>
            <a:pPr marL="12700">
              <a:lnSpc>
                <a:spcPct val="100000"/>
              </a:lnSpc>
              <a:spcBef>
                <a:spcPts val="100"/>
              </a:spcBef>
            </a:pPr>
            <a:r>
              <a:rPr lang="en-US" sz="2800" dirty="0">
                <a:latin typeface="Times New Roman" panose="02020603050405020304" pitchFamily="18" charset="0"/>
                <a:ea typeface="Segoe UI Historic" panose="020B0502040204020203" pitchFamily="34" charset="0"/>
                <a:cs typeface="Times New Roman" panose="02020603050405020304" pitchFamily="18" charset="0"/>
              </a:rPr>
              <a:t>CA (</a:t>
            </a:r>
            <a:r>
              <a:rPr lang="en-US" sz="2800" dirty="0" err="1">
                <a:latin typeface="Times New Roman" panose="02020603050405020304" pitchFamily="18" charset="0"/>
                <a:ea typeface="Segoe UI Historic" panose="020B0502040204020203" pitchFamily="34" charset="0"/>
                <a:cs typeface="Times New Roman" panose="02020603050405020304" pitchFamily="18" charset="0"/>
              </a:rPr>
              <a:t>Dr</a:t>
            </a:r>
            <a:r>
              <a:rPr lang="en-US" sz="2800" dirty="0">
                <a:latin typeface="Times New Roman" panose="02020603050405020304" pitchFamily="18" charset="0"/>
                <a:ea typeface="Segoe UI Historic" panose="020B0502040204020203" pitchFamily="34" charset="0"/>
                <a:cs typeface="Times New Roman" panose="02020603050405020304" pitchFamily="18" charset="0"/>
              </a:rPr>
              <a:t>) Raj Chawla</a:t>
            </a:r>
          </a:p>
          <a:p>
            <a:pPr marL="12700">
              <a:lnSpc>
                <a:spcPct val="100000"/>
              </a:lnSpc>
              <a:spcBef>
                <a:spcPts val="100"/>
              </a:spcBef>
            </a:pPr>
            <a:r>
              <a:rPr lang="en-US" sz="2000" dirty="0" smtClean="0">
                <a:latin typeface="Times New Roman" panose="02020603050405020304" pitchFamily="18" charset="0"/>
                <a:ea typeface="Segoe UI Historic" panose="020B0502040204020203" pitchFamily="34" charset="0"/>
                <a:cs typeface="Times New Roman" panose="02020603050405020304" pitchFamily="18" charset="0"/>
              </a:rPr>
              <a:t>Ex Vice Chairman </a:t>
            </a:r>
          </a:p>
          <a:p>
            <a:pPr marL="12700">
              <a:lnSpc>
                <a:spcPct val="100000"/>
              </a:lnSpc>
              <a:spcBef>
                <a:spcPts val="100"/>
              </a:spcBef>
            </a:pPr>
            <a:r>
              <a:rPr lang="en-US" sz="2000" dirty="0" smtClean="0">
                <a:latin typeface="Times New Roman" panose="02020603050405020304" pitchFamily="18" charset="0"/>
                <a:ea typeface="Segoe UI Historic" panose="020B0502040204020203" pitchFamily="34" charset="0"/>
                <a:cs typeface="Times New Roman" panose="02020603050405020304" pitchFamily="18" charset="0"/>
              </a:rPr>
              <a:t>Peer Review Board (ICAI)</a:t>
            </a:r>
            <a:endParaRPr lang="en-US" sz="2000" dirty="0">
              <a:latin typeface="Times New Roman" panose="02020603050405020304" pitchFamily="18" charset="0"/>
              <a:ea typeface="Segoe UI Historic" panose="020B0502040204020203" pitchFamily="34" charset="0"/>
              <a:cs typeface="Times New Roman" panose="02020603050405020304" pitchFamily="18" charset="0"/>
            </a:endParaRPr>
          </a:p>
          <a:p>
            <a:r>
              <a:rPr lang="en-IN" sz="2000" dirty="0" smtClean="0">
                <a:latin typeface="Times New Roman" pitchFamily="18" charset="0"/>
                <a:ea typeface="Cambria" panose="02040503050406030204" pitchFamily="18" charset="0"/>
                <a:cs typeface="Times New Roman" pitchFamily="18" charset="0"/>
              </a:rPr>
              <a:t>(2024-25)</a:t>
            </a:r>
          </a:p>
          <a:p>
            <a:endParaRPr lang="en-IN" sz="2000" dirty="0">
              <a:latin typeface="Times New Roman" pitchFamily="18" charset="0"/>
              <a:ea typeface="Cambria" panose="02040503050406030204"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FFB73F3D-0041-4AA4-B0CC-83A87CB05033}" type="slidenum">
              <a:rPr lang="en-IN" smtClean="0"/>
              <a:t>1</a:t>
            </a:fld>
            <a:endParaRPr lang="en-IN" dirty="0"/>
          </a:p>
        </p:txBody>
      </p:sp>
    </p:spTree>
    <p:extLst>
      <p:ext uri="{BB962C8B-B14F-4D97-AF65-F5344CB8AC3E}">
        <p14:creationId xmlns:p14="http://schemas.microsoft.com/office/powerpoint/2010/main" val="16698740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AQMM?</a:t>
            </a:r>
          </a:p>
        </p:txBody>
      </p:sp>
      <p:sp>
        <p:nvSpPr>
          <p:cNvPr id="3" name="Content Placeholder 2"/>
          <p:cNvSpPr>
            <a:spLocks noGrp="1"/>
          </p:cNvSpPr>
          <p:nvPr>
            <p:ph idx="1"/>
          </p:nvPr>
        </p:nvSpPr>
        <p:spPr/>
        <p:txBody>
          <a:bodyPr>
            <a:normAutofit fontScale="92500" lnSpcReduction="10000"/>
          </a:bodyPr>
          <a:lstStyle/>
          <a:p>
            <a:pPr algn="just"/>
            <a:r>
              <a:rPr lang="en-US" sz="2400" dirty="0"/>
              <a:t>AQMM (Audit Quality Maturity Model) is a structured audit quality self-evaluation and benchmarking framework developed by the Centre for Audit Quality (CAQ) of ICAI to help CA firms assess and improve the maturity of their audit processes and systems. It measures how well internal systems, policies, and practices support high-quality audit engagements. </a:t>
            </a:r>
          </a:p>
          <a:p>
            <a:r>
              <a:rPr lang="en-US" sz="2400" dirty="0"/>
              <a:t>Versions &amp; Key Dates</a:t>
            </a:r>
          </a:p>
          <a:p>
            <a:pPr marL="539496" indent="-457200">
              <a:buFont typeface="+mj-lt"/>
              <a:buAutoNum type="arabicPeriod"/>
            </a:pPr>
            <a:r>
              <a:rPr lang="en-US" sz="2400" dirty="0" smtClean="0"/>
              <a:t>AQMM </a:t>
            </a:r>
            <a:r>
              <a:rPr lang="en-US" sz="2400" dirty="0"/>
              <a:t>Version 1.0 (AQMM v1.0)</a:t>
            </a:r>
          </a:p>
          <a:p>
            <a:pPr marL="870966" lvl="1" indent="-514350">
              <a:buFont typeface="+mj-lt"/>
              <a:buAutoNum type="romanUcPeriod"/>
            </a:pPr>
            <a:r>
              <a:rPr lang="en-US" sz="2000" dirty="0"/>
              <a:t>Launched: July 1, 2021. </a:t>
            </a:r>
          </a:p>
          <a:p>
            <a:pPr marL="870966" lvl="1" indent="-514350">
              <a:buFont typeface="+mj-lt"/>
              <a:buAutoNum type="romanUcPeriod"/>
            </a:pPr>
            <a:r>
              <a:rPr lang="en-US" sz="2000" dirty="0"/>
              <a:t>Became mandatory from April 1, 2023 for specified firms. </a:t>
            </a:r>
          </a:p>
          <a:p>
            <a:pPr marL="539496" indent="-457200">
              <a:buFont typeface="+mj-lt"/>
              <a:buAutoNum type="arabicPeriod"/>
            </a:pPr>
            <a:r>
              <a:rPr lang="en-US" sz="2400" dirty="0" smtClean="0"/>
              <a:t>AQMM </a:t>
            </a:r>
            <a:r>
              <a:rPr lang="en-US" sz="2400" dirty="0"/>
              <a:t>Version 2.0 (AQMM v2.0)</a:t>
            </a:r>
          </a:p>
          <a:p>
            <a:pPr marL="870966" lvl="1" indent="-514350">
              <a:buFont typeface="+mj-lt"/>
              <a:buAutoNum type="romanUcPeriod"/>
            </a:pPr>
            <a:r>
              <a:rPr lang="en-US" sz="2000" dirty="0"/>
              <a:t>Approved by ICAI Council: August 22, 2024. </a:t>
            </a:r>
          </a:p>
          <a:p>
            <a:pPr marL="870966" lvl="1" indent="-514350">
              <a:buFont typeface="+mj-lt"/>
              <a:buAutoNum type="romanUcPeriod"/>
            </a:pPr>
            <a:r>
              <a:rPr lang="en-US" sz="2000" dirty="0"/>
              <a:t>Effective for Peer Review submissions (Form-1) from April 1, 2025 onwards. </a:t>
            </a:r>
          </a:p>
          <a:p>
            <a:pPr marL="870966" lvl="1" indent="-514350">
              <a:buFont typeface="+mj-lt"/>
              <a:buAutoNum type="romanUcPeriod"/>
            </a:pPr>
            <a:r>
              <a:rPr lang="en-US" sz="2000" dirty="0"/>
              <a:t>Replaces AQMM v1.0 for qualifying firms</a:t>
            </a:r>
          </a:p>
          <a:p>
            <a:pPr algn="just"/>
            <a:endParaRPr lang="en-US" sz="2400" dirty="0"/>
          </a:p>
        </p:txBody>
      </p:sp>
      <p:sp>
        <p:nvSpPr>
          <p:cNvPr id="4" name="Slide Number Placeholder 3"/>
          <p:cNvSpPr>
            <a:spLocks noGrp="1"/>
          </p:cNvSpPr>
          <p:nvPr>
            <p:ph type="sldNum" sz="quarter" idx="12"/>
          </p:nvPr>
        </p:nvSpPr>
        <p:spPr/>
        <p:txBody>
          <a:bodyPr/>
          <a:lstStyle/>
          <a:p>
            <a:fld id="{FFB73F3D-0041-4AA4-B0CC-83A87CB05033}" type="slidenum">
              <a:rPr lang="en-IN" smtClean="0"/>
              <a:t>10</a:t>
            </a:fld>
            <a:endParaRPr lang="en-IN" dirty="0"/>
          </a:p>
        </p:txBody>
      </p:sp>
    </p:spTree>
    <p:extLst>
      <p:ext uri="{BB962C8B-B14F-4D97-AF65-F5344CB8AC3E}">
        <p14:creationId xmlns:p14="http://schemas.microsoft.com/office/powerpoint/2010/main" val="1903347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Mandatory Applicability of AQMM v2.0</a:t>
            </a:r>
          </a:p>
        </p:txBody>
      </p:sp>
      <p:sp>
        <p:nvSpPr>
          <p:cNvPr id="3" name="Content Placeholder 2"/>
          <p:cNvSpPr>
            <a:spLocks noGrp="1"/>
          </p:cNvSpPr>
          <p:nvPr>
            <p:ph idx="1"/>
          </p:nvPr>
        </p:nvSpPr>
        <p:spPr/>
        <p:txBody>
          <a:bodyPr>
            <a:normAutofit fontScale="92500" lnSpcReduction="20000"/>
          </a:bodyPr>
          <a:lstStyle/>
          <a:p>
            <a:pPr algn="just"/>
            <a:r>
              <a:rPr lang="en-US" sz="1600" b="1" dirty="0"/>
              <a:t>Currently mandatory for firms auditing (peer-review applicable firms):</a:t>
            </a:r>
            <a:endParaRPr lang="en-US" sz="1600" dirty="0"/>
          </a:p>
          <a:p>
            <a:pPr algn="just"/>
            <a:r>
              <a:rPr lang="en-US" sz="1600" b="1" dirty="0"/>
              <a:t>Listed entities</a:t>
            </a:r>
            <a:r>
              <a:rPr lang="en-US" sz="1600" dirty="0"/>
              <a:t> (Equity or Debt listed).</a:t>
            </a:r>
          </a:p>
          <a:p>
            <a:pPr algn="just"/>
            <a:r>
              <a:rPr lang="en-US" sz="1600" b="1" dirty="0"/>
              <a:t>Banks</a:t>
            </a:r>
            <a:r>
              <a:rPr lang="en-US" sz="1600" dirty="0"/>
              <a:t> (excluding co-operative banks except </a:t>
            </a:r>
            <a:r>
              <a:rPr lang="en-US" sz="1600" i="1" dirty="0"/>
              <a:t>multi-state</a:t>
            </a:r>
            <a:r>
              <a:rPr lang="en-US" sz="1600" dirty="0"/>
              <a:t>).</a:t>
            </a:r>
          </a:p>
          <a:p>
            <a:pPr algn="just"/>
            <a:r>
              <a:rPr lang="en-US" sz="1600" b="1" dirty="0"/>
              <a:t>Insurance companies</a:t>
            </a:r>
            <a:r>
              <a:rPr lang="en-US" sz="1600" dirty="0"/>
              <a:t>.</a:t>
            </a:r>
          </a:p>
          <a:p>
            <a:pPr algn="just"/>
            <a:r>
              <a:rPr lang="en-US" sz="1600" i="1" dirty="0"/>
              <a:t>Firms conducting only branch audits are excluded.</a:t>
            </a:r>
            <a:endParaRPr lang="en-US" sz="1600" dirty="0"/>
          </a:p>
          <a:p>
            <a:r>
              <a:rPr lang="en-US" sz="1600" b="1" dirty="0"/>
              <a:t>Expanded Mandatory Applicability (Phased</a:t>
            </a:r>
            <a:r>
              <a:rPr lang="en-US" sz="1600" b="1" dirty="0" smtClean="0"/>
              <a:t>)</a:t>
            </a:r>
          </a:p>
          <a:p>
            <a:r>
              <a:rPr lang="en-US" sz="1600" dirty="0" smtClean="0"/>
              <a:t> </a:t>
            </a:r>
            <a:r>
              <a:rPr lang="en-US" sz="1600" b="1" dirty="0"/>
              <a:t>Effective 1 April 2026</a:t>
            </a:r>
            <a:r>
              <a:rPr lang="en-US" sz="1600" dirty="0"/>
              <a:t/>
            </a:r>
            <a:br>
              <a:rPr lang="en-US" sz="1600" dirty="0"/>
            </a:br>
            <a:r>
              <a:rPr lang="en-US" sz="1600" dirty="0"/>
              <a:t>Firms auditing the following will also be required to comply with AQMM v2.0:</a:t>
            </a:r>
            <a:br>
              <a:rPr lang="en-US" sz="1600" dirty="0"/>
            </a:br>
            <a:r>
              <a:rPr lang="en-US" sz="1600" dirty="0"/>
              <a:t>➡ Holding / subsidiary / associate / joint venture firms of:</a:t>
            </a:r>
          </a:p>
          <a:p>
            <a:pPr marL="699516" lvl="1" indent="-342900">
              <a:buFont typeface="+mj-lt"/>
              <a:buAutoNum type="alphaLcParenR"/>
            </a:pPr>
            <a:r>
              <a:rPr lang="en-US" sz="1200" dirty="0"/>
              <a:t>Listed entities;</a:t>
            </a:r>
          </a:p>
          <a:p>
            <a:pPr marL="699516" lvl="1" indent="-342900">
              <a:buFont typeface="+mj-lt"/>
              <a:buAutoNum type="alphaLcParenR"/>
            </a:pPr>
            <a:r>
              <a:rPr lang="en-US" sz="1200" dirty="0"/>
              <a:t>Banks (excluding co-operative except multi-state);</a:t>
            </a:r>
          </a:p>
          <a:p>
            <a:pPr marL="699516" lvl="1" indent="-342900">
              <a:buFont typeface="+mj-lt"/>
              <a:buAutoNum type="alphaLcParenR"/>
            </a:pPr>
            <a:r>
              <a:rPr lang="en-US" sz="1200" dirty="0"/>
              <a:t>Insurance companies.</a:t>
            </a:r>
          </a:p>
          <a:p>
            <a:r>
              <a:rPr lang="en-US" sz="1600" dirty="0"/>
              <a:t>➡ Firms proposing statutory audits of </a:t>
            </a:r>
            <a:r>
              <a:rPr lang="en-US" sz="1600" b="1" dirty="0"/>
              <a:t>large unlisted public companies</a:t>
            </a:r>
            <a:r>
              <a:rPr lang="en-US" sz="1600" dirty="0"/>
              <a:t> (meeting any of the criteria):</a:t>
            </a:r>
          </a:p>
          <a:p>
            <a:pPr marL="699516" lvl="1" indent="-342900">
              <a:buFont typeface="+mj-lt"/>
              <a:buAutoNum type="alphaLcParenR"/>
            </a:pPr>
            <a:r>
              <a:rPr lang="en-US" sz="1200" dirty="0"/>
              <a:t>Paid-up capital ≥ ₹500 crore,</a:t>
            </a:r>
          </a:p>
          <a:p>
            <a:pPr marL="699516" lvl="1" indent="-342900">
              <a:buFont typeface="+mj-lt"/>
              <a:buAutoNum type="alphaLcParenR"/>
            </a:pPr>
            <a:r>
              <a:rPr lang="en-US" sz="1200" dirty="0"/>
              <a:t>Turnover ≥ ₹1,000 crore,</a:t>
            </a:r>
          </a:p>
          <a:p>
            <a:pPr marL="699516" lvl="1" indent="-342900">
              <a:buFont typeface="+mj-lt"/>
              <a:buAutoNum type="alphaLcParenR"/>
            </a:pPr>
            <a:r>
              <a:rPr lang="en-US" sz="1200" dirty="0"/>
              <a:t>Outstanding loans/debentures/deposits ≥ ₹500 crore. </a:t>
            </a:r>
          </a:p>
          <a:p>
            <a:r>
              <a:rPr lang="en-US" sz="1600" dirty="0"/>
              <a:t>📍 </a:t>
            </a:r>
            <a:r>
              <a:rPr lang="en-US" sz="1600" b="1" dirty="0"/>
              <a:t>Effective 1 April 2027</a:t>
            </a:r>
            <a:r>
              <a:rPr lang="en-US" sz="1600" dirty="0"/>
              <a:t/>
            </a:r>
            <a:br>
              <a:rPr lang="en-US" sz="1600" dirty="0"/>
            </a:br>
            <a:r>
              <a:rPr lang="en-US" sz="1600" dirty="0"/>
              <a:t>Mandatory for firms auditing entities that have:</a:t>
            </a:r>
            <a:br>
              <a:rPr lang="en-US" sz="1600" dirty="0"/>
            </a:br>
            <a:r>
              <a:rPr lang="en-US" sz="1600" dirty="0"/>
              <a:t>✔ Raised &gt; ₹50 crore from public/banks/FIs during the review period;</a:t>
            </a:r>
            <a:br>
              <a:rPr lang="en-US" sz="1600" dirty="0"/>
            </a:br>
            <a:r>
              <a:rPr lang="en-US" sz="1600" dirty="0"/>
              <a:t>✔ Other </a:t>
            </a:r>
            <a:r>
              <a:rPr lang="en-US" sz="1600" i="1" dirty="0"/>
              <a:t>public interest entities</a:t>
            </a:r>
            <a:r>
              <a:rPr lang="en-US" sz="1600" dirty="0"/>
              <a:t> (including certain trusts and bodies corporate)</a:t>
            </a:r>
          </a:p>
          <a:p>
            <a:pPr algn="just"/>
            <a:endParaRPr lang="en-US" sz="1600" dirty="0"/>
          </a:p>
        </p:txBody>
      </p:sp>
      <p:sp>
        <p:nvSpPr>
          <p:cNvPr id="4" name="Slide Number Placeholder 3"/>
          <p:cNvSpPr>
            <a:spLocks noGrp="1"/>
          </p:cNvSpPr>
          <p:nvPr>
            <p:ph type="sldNum" sz="quarter" idx="12"/>
          </p:nvPr>
        </p:nvSpPr>
        <p:spPr/>
        <p:txBody>
          <a:bodyPr/>
          <a:lstStyle/>
          <a:p>
            <a:fld id="{FFB73F3D-0041-4AA4-B0CC-83A87CB05033}" type="slidenum">
              <a:rPr lang="en-IN" smtClean="0"/>
              <a:t>11</a:t>
            </a:fld>
            <a:endParaRPr lang="en-IN" dirty="0"/>
          </a:p>
        </p:txBody>
      </p:sp>
    </p:spTree>
    <p:extLst>
      <p:ext uri="{BB962C8B-B14F-4D97-AF65-F5344CB8AC3E}">
        <p14:creationId xmlns:p14="http://schemas.microsoft.com/office/powerpoint/2010/main" val="3094435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B73F3D-0041-4AA4-B0CC-83A87CB05033}" type="slidenum">
              <a:rPr lang="en-IN" smtClean="0"/>
              <a:t>12</a:t>
            </a:fld>
            <a:endParaRPr lang="en-IN" dirty="0"/>
          </a:p>
        </p:txBody>
      </p:sp>
      <p:pic>
        <p:nvPicPr>
          <p:cNvPr id="5" name="Picture 4"/>
          <p:cNvPicPr>
            <a:picLocks noChangeAspect="1"/>
          </p:cNvPicPr>
          <p:nvPr/>
        </p:nvPicPr>
        <p:blipFill>
          <a:blip r:embed="rId2"/>
          <a:stretch>
            <a:fillRect/>
          </a:stretch>
        </p:blipFill>
        <p:spPr>
          <a:xfrm>
            <a:off x="2135022" y="415668"/>
            <a:ext cx="8913114" cy="5889882"/>
          </a:xfrm>
          <a:prstGeom prst="rect">
            <a:avLst/>
          </a:prstGeom>
        </p:spPr>
      </p:pic>
    </p:spTree>
    <p:extLst>
      <p:ext uri="{BB962C8B-B14F-4D97-AF65-F5344CB8AC3E}">
        <p14:creationId xmlns:p14="http://schemas.microsoft.com/office/powerpoint/2010/main" val="1064843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B73F3D-0041-4AA4-B0CC-83A87CB05033}" type="slidenum">
              <a:rPr lang="en-IN" smtClean="0"/>
              <a:t>13</a:t>
            </a:fld>
            <a:endParaRPr lang="en-IN" dirty="0"/>
          </a:p>
        </p:txBody>
      </p:sp>
      <p:pic>
        <p:nvPicPr>
          <p:cNvPr id="3" name="Picture 2"/>
          <p:cNvPicPr>
            <a:picLocks noChangeAspect="1"/>
          </p:cNvPicPr>
          <p:nvPr/>
        </p:nvPicPr>
        <p:blipFill>
          <a:blip r:embed="rId2"/>
          <a:stretch>
            <a:fillRect/>
          </a:stretch>
        </p:blipFill>
        <p:spPr>
          <a:xfrm>
            <a:off x="1728718" y="368490"/>
            <a:ext cx="10372475" cy="5937060"/>
          </a:xfrm>
          <a:prstGeom prst="rect">
            <a:avLst/>
          </a:prstGeom>
        </p:spPr>
      </p:pic>
    </p:spTree>
    <p:extLst>
      <p:ext uri="{BB962C8B-B14F-4D97-AF65-F5344CB8AC3E}">
        <p14:creationId xmlns:p14="http://schemas.microsoft.com/office/powerpoint/2010/main" val="682689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145406" y="93550"/>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Recognition by Regulators</a:t>
            </a:r>
            <a:endParaRPr lang="en-IN" sz="3200" b="1" dirty="0">
              <a:solidFill>
                <a:srgbClr val="002060"/>
              </a:solidFill>
              <a:latin typeface="Cambria" panose="02040503050406030204" pitchFamily="18" charset="0"/>
              <a:ea typeface="Cambria" panose="02040503050406030204" pitchFamily="18" charset="0"/>
            </a:endParaRPr>
          </a:p>
        </p:txBody>
      </p:sp>
      <p:sp>
        <p:nvSpPr>
          <p:cNvPr id="29" name="Freeform 28"/>
          <p:cNvSpPr/>
          <p:nvPr/>
        </p:nvSpPr>
        <p:spPr>
          <a:xfrm>
            <a:off x="255872" y="2254267"/>
            <a:ext cx="9202027" cy="4433135"/>
          </a:xfrm>
          <a:custGeom>
            <a:avLst/>
            <a:gdLst>
              <a:gd name="connsiteX0" fmla="*/ 0 w 11097928"/>
              <a:gd name="connsiteY0" fmla="*/ 0 h 1615950"/>
              <a:gd name="connsiteX1" fmla="*/ 11097928 w 11097928"/>
              <a:gd name="connsiteY1" fmla="*/ 0 h 1615950"/>
              <a:gd name="connsiteX2" fmla="*/ 11097928 w 11097928"/>
              <a:gd name="connsiteY2" fmla="*/ 1615950 h 1615950"/>
              <a:gd name="connsiteX3" fmla="*/ 0 w 11097928"/>
              <a:gd name="connsiteY3" fmla="*/ 1615950 h 1615950"/>
              <a:gd name="connsiteX4" fmla="*/ 0 w 11097928"/>
              <a:gd name="connsiteY4" fmla="*/ 0 h 161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7928" h="1615950">
                <a:moveTo>
                  <a:pt x="0" y="0"/>
                </a:moveTo>
                <a:lnTo>
                  <a:pt x="11097928" y="0"/>
                </a:lnTo>
                <a:lnTo>
                  <a:pt x="11097928" y="1615950"/>
                </a:lnTo>
                <a:lnTo>
                  <a:pt x="0" y="1615950"/>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1323" tIns="395732" rIns="861323" bIns="135128" numCol="1" spcCol="1270" anchor="t" anchorCtr="0">
            <a:noAutofit/>
          </a:bodyPr>
          <a:lstStyle/>
          <a:p>
            <a:pPr marL="171450" lvl="1" indent="-171450" algn="just" defTabSz="844550">
              <a:lnSpc>
                <a:spcPct val="90000"/>
              </a:lnSpc>
              <a:spcBef>
                <a:spcPct val="0"/>
              </a:spcBef>
              <a:spcAft>
                <a:spcPct val="15000"/>
              </a:spcAft>
              <a:buChar char="••"/>
            </a:pPr>
            <a:r>
              <a:rPr lang="en-IN" sz="2400" dirty="0">
                <a:latin typeface="Times New Roman" pitchFamily="18" charset="0"/>
                <a:cs typeface="Times New Roman" pitchFamily="18" charset="0"/>
              </a:rPr>
              <a:t>The Comptroller &amp; Auditor General of </a:t>
            </a:r>
            <a:r>
              <a:rPr lang="en-IN" sz="2400" dirty="0" smtClean="0">
                <a:latin typeface="Times New Roman" pitchFamily="18" charset="0"/>
                <a:cs typeface="Times New Roman" pitchFamily="18" charset="0"/>
              </a:rPr>
              <a:t>India</a:t>
            </a:r>
          </a:p>
          <a:p>
            <a:pPr marL="0" lvl="1" algn="just" defTabSz="844550">
              <a:lnSpc>
                <a:spcPct val="90000"/>
              </a:lnSpc>
              <a:spcBef>
                <a:spcPct val="0"/>
              </a:spcBef>
              <a:spcAft>
                <a:spcPct val="15000"/>
              </a:spcAft>
            </a:pPr>
            <a:r>
              <a:rPr lang="en-IN" sz="2400" dirty="0" smtClean="0">
                <a:latin typeface="Times New Roman" pitchFamily="18" charset="0"/>
                <a:cs typeface="Times New Roman" pitchFamily="18" charset="0"/>
              </a:rPr>
              <a:t>(</a:t>
            </a:r>
            <a:r>
              <a:rPr lang="en-IN" sz="2400" dirty="0">
                <a:latin typeface="Times New Roman" pitchFamily="18" charset="0"/>
                <a:cs typeface="Times New Roman" pitchFamily="18" charset="0"/>
              </a:rPr>
              <a:t>C &amp; AG) has revised the Policy of Empanelment of CA Firms/LLPs and appointment of auditors of Companies under Section 139(5) and 139(7) of the Companies Act 2013 and of Statutory Corporations/Autonomous Bodies as per the provisions of their respective Acts. </a:t>
            </a:r>
          </a:p>
          <a:p>
            <a:pPr marL="171450" lvl="1" indent="-171450" algn="just" defTabSz="844550">
              <a:lnSpc>
                <a:spcPct val="90000"/>
              </a:lnSpc>
              <a:spcBef>
                <a:spcPct val="0"/>
              </a:spcBef>
              <a:spcAft>
                <a:spcPct val="15000"/>
              </a:spcAft>
              <a:buChar char="••"/>
            </a:pPr>
            <a:r>
              <a:rPr lang="en-IN" sz="2400" dirty="0">
                <a:latin typeface="Times New Roman" pitchFamily="18" charset="0"/>
                <a:cs typeface="Times New Roman" pitchFamily="18" charset="0"/>
              </a:rPr>
              <a:t>A maximum of 25 points have been allotted to firms which hold a Peer Review Certificate for empanelment.</a:t>
            </a:r>
            <a:endParaRPr lang="en-US" sz="2400" dirty="0">
              <a:latin typeface="Times New Roman" pitchFamily="18" charset="0"/>
              <a:cs typeface="Times New Roman" pitchFamily="18" charset="0"/>
            </a:endParaRPr>
          </a:p>
        </p:txBody>
      </p:sp>
      <p:sp>
        <p:nvSpPr>
          <p:cNvPr id="2" name="Freeform 31">
            <a:extLst>
              <a:ext uri="{FF2B5EF4-FFF2-40B4-BE49-F238E27FC236}">
                <a16:creationId xmlns:a16="http://schemas.microsoft.com/office/drawing/2014/main" xmlns="" id="{897C82D1-86E7-DE46-B538-3188280D5EB0}"/>
              </a:ext>
            </a:extLst>
          </p:cNvPr>
          <p:cNvSpPr/>
          <p:nvPr/>
        </p:nvSpPr>
        <p:spPr>
          <a:xfrm>
            <a:off x="255872" y="1044226"/>
            <a:ext cx="5903133" cy="971825"/>
          </a:xfrm>
          <a:custGeom>
            <a:avLst/>
            <a:gdLst>
              <a:gd name="connsiteX0" fmla="*/ 0 w 7768549"/>
              <a:gd name="connsiteY0" fmla="*/ 93482 h 560880"/>
              <a:gd name="connsiteX1" fmla="*/ 93482 w 7768549"/>
              <a:gd name="connsiteY1" fmla="*/ 0 h 560880"/>
              <a:gd name="connsiteX2" fmla="*/ 7675067 w 7768549"/>
              <a:gd name="connsiteY2" fmla="*/ 0 h 560880"/>
              <a:gd name="connsiteX3" fmla="*/ 7768549 w 7768549"/>
              <a:gd name="connsiteY3" fmla="*/ 93482 h 560880"/>
              <a:gd name="connsiteX4" fmla="*/ 7768549 w 7768549"/>
              <a:gd name="connsiteY4" fmla="*/ 467398 h 560880"/>
              <a:gd name="connsiteX5" fmla="*/ 7675067 w 7768549"/>
              <a:gd name="connsiteY5" fmla="*/ 560880 h 560880"/>
              <a:gd name="connsiteX6" fmla="*/ 93482 w 7768549"/>
              <a:gd name="connsiteY6" fmla="*/ 560880 h 560880"/>
              <a:gd name="connsiteX7" fmla="*/ 0 w 7768549"/>
              <a:gd name="connsiteY7" fmla="*/ 467398 h 560880"/>
              <a:gd name="connsiteX8" fmla="*/ 0 w 7768549"/>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8549" h="560880">
                <a:moveTo>
                  <a:pt x="0" y="93482"/>
                </a:moveTo>
                <a:cubicBezTo>
                  <a:pt x="0" y="41853"/>
                  <a:pt x="41853" y="0"/>
                  <a:pt x="93482" y="0"/>
                </a:cubicBezTo>
                <a:lnTo>
                  <a:pt x="7675067" y="0"/>
                </a:lnTo>
                <a:cubicBezTo>
                  <a:pt x="7726696" y="0"/>
                  <a:pt x="7768549" y="41853"/>
                  <a:pt x="7768549" y="93482"/>
                </a:cubicBezTo>
                <a:lnTo>
                  <a:pt x="7768549" y="467398"/>
                </a:lnTo>
                <a:cubicBezTo>
                  <a:pt x="7768549" y="519027"/>
                  <a:pt x="7726696" y="560880"/>
                  <a:pt x="7675067" y="560880"/>
                </a:cubicBezTo>
                <a:lnTo>
                  <a:pt x="93482" y="560880"/>
                </a:lnTo>
                <a:cubicBezTo>
                  <a:pt x="41853" y="560880"/>
                  <a:pt x="0" y="519027"/>
                  <a:pt x="0" y="467398"/>
                </a:cubicBezTo>
                <a:lnTo>
                  <a:pt x="0" y="93482"/>
                </a:lnTo>
                <a:close/>
              </a:path>
            </a:pathLst>
          </a:custGeom>
        </p:spPr>
        <p:style>
          <a:lnRef idx="2">
            <a:schemeClr val="accent2"/>
          </a:lnRef>
          <a:fillRef idx="1">
            <a:schemeClr val="lt1"/>
          </a:fillRef>
          <a:effectRef idx="0">
            <a:schemeClr val="accent2"/>
          </a:effectRef>
          <a:fontRef idx="minor">
            <a:schemeClr val="dk1"/>
          </a:fontRef>
        </p:style>
        <p:txBody>
          <a:bodyPr spcFirstLastPara="0" vert="horz" wrap="square" lIns="321013" tIns="27380" rIns="321013" bIns="27380" numCol="1" spcCol="1270" anchor="ctr" anchorCtr="0">
            <a:noAutofit/>
          </a:bodyPr>
          <a:lstStyle/>
          <a:p>
            <a:pPr lvl="0" algn="just" defTabSz="844550" rtl="0">
              <a:lnSpc>
                <a:spcPct val="90000"/>
              </a:lnSpc>
              <a:spcBef>
                <a:spcPct val="0"/>
              </a:spcBef>
              <a:spcAft>
                <a:spcPct val="35000"/>
              </a:spcAft>
            </a:pPr>
            <a:r>
              <a:rPr lang="en-US" dirty="0"/>
              <a:t>Comptroller &amp; Auditor General of India (C&amp;AG) </a:t>
            </a:r>
          </a:p>
        </p:txBody>
      </p:sp>
      <p:sp>
        <p:nvSpPr>
          <p:cNvPr id="3" name="Slide Number Placeholder 2"/>
          <p:cNvSpPr>
            <a:spLocks noGrp="1"/>
          </p:cNvSpPr>
          <p:nvPr>
            <p:ph type="sldNum" sz="quarter" idx="12"/>
          </p:nvPr>
        </p:nvSpPr>
        <p:spPr/>
        <p:txBody>
          <a:bodyPr/>
          <a:lstStyle/>
          <a:p>
            <a:fld id="{FFB73F3D-0041-4AA4-B0CC-83A87CB05033}" type="slidenum">
              <a:rPr lang="en-IN" smtClean="0"/>
              <a:t>14</a:t>
            </a:fld>
            <a:endParaRPr lang="en-IN" dirty="0"/>
          </a:p>
        </p:txBody>
      </p:sp>
    </p:spTree>
    <p:extLst>
      <p:ext uri="{BB962C8B-B14F-4D97-AF65-F5344CB8AC3E}">
        <p14:creationId xmlns:p14="http://schemas.microsoft.com/office/powerpoint/2010/main" val="3626784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a:effectLst/>
              </a:rPr>
              <a:t>Peer Review </a:t>
            </a:r>
            <a:r>
              <a:rPr lang="en-IN" b="1" dirty="0" smtClean="0">
                <a:effectLst/>
              </a:rPr>
              <a:t>Process</a:t>
            </a:r>
            <a:endParaRPr lang="en-US" dirty="0"/>
          </a:p>
        </p:txBody>
      </p:sp>
      <p:sp>
        <p:nvSpPr>
          <p:cNvPr id="3" name="Content Placeholder 2"/>
          <p:cNvSpPr>
            <a:spLocks noGrp="1"/>
          </p:cNvSpPr>
          <p:nvPr>
            <p:ph idx="1"/>
          </p:nvPr>
        </p:nvSpPr>
        <p:spPr/>
        <p:txBody>
          <a:bodyPr/>
          <a:lstStyle/>
          <a:p>
            <a:pPr algn="just"/>
            <a:r>
              <a:rPr lang="en-US" dirty="0"/>
              <a:t>The purpose of this chapter is to explain the Peer Review Process as laid down under the Peer Review Guidelines, 2022 issued by the Institute of Chartered Accountants of India (ICAI).</a:t>
            </a:r>
          </a:p>
          <a:p>
            <a:pPr algn="just"/>
            <a:r>
              <a:rPr lang="en-US" dirty="0"/>
              <a:t>This chapter is intended to assist Peer Reviewers and Practice Units (PUs) in understanding, planning and executing the peer review in a structured and effective manner</a:t>
            </a:r>
            <a:r>
              <a:rPr lang="en-US" dirty="0" smtClean="0"/>
              <a:t>.</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15</a:t>
            </a:fld>
            <a:endParaRPr lang="en-IN" dirty="0"/>
          </a:p>
        </p:txBody>
      </p:sp>
    </p:spTree>
    <p:extLst>
      <p:ext uri="{BB962C8B-B14F-4D97-AF65-F5344CB8AC3E}">
        <p14:creationId xmlns:p14="http://schemas.microsoft.com/office/powerpoint/2010/main" val="2340634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Stages of Peer Review Process:</a:t>
            </a:r>
            <a:endParaRPr lang="en-US" dirty="0"/>
          </a:p>
        </p:txBody>
      </p:sp>
      <p:sp>
        <p:nvSpPr>
          <p:cNvPr id="3" name="Content Placeholder 2"/>
          <p:cNvSpPr>
            <a:spLocks noGrp="1"/>
          </p:cNvSpPr>
          <p:nvPr>
            <p:ph idx="1"/>
          </p:nvPr>
        </p:nvSpPr>
        <p:spPr>
          <a:xfrm>
            <a:off x="1856509" y="1447801"/>
            <a:ext cx="10055075" cy="1600200"/>
          </a:xfrm>
        </p:spPr>
        <p:txBody>
          <a:bodyPr>
            <a:normAutofit/>
          </a:bodyPr>
          <a:lstStyle/>
          <a:p>
            <a:r>
              <a:rPr lang="en-US" sz="2000" dirty="0">
                <a:latin typeface="Times New Roman" pitchFamily="18" charset="0"/>
                <a:cs typeface="Times New Roman" pitchFamily="18" charset="0"/>
              </a:rPr>
              <a:t>For ease of understanding, the entire peer review process is divided into three stages:</a:t>
            </a:r>
          </a:p>
          <a:p>
            <a:pPr marL="596646" lvl="0" indent="-514350">
              <a:buFont typeface="+mj-lt"/>
              <a:buAutoNum type="arabicPeriod"/>
            </a:pPr>
            <a:r>
              <a:rPr lang="en-US" sz="2000" dirty="0">
                <a:latin typeface="Times New Roman" pitchFamily="18" charset="0"/>
                <a:cs typeface="Times New Roman" pitchFamily="18" charset="0"/>
              </a:rPr>
              <a:t>Planning Stage</a:t>
            </a:r>
          </a:p>
          <a:p>
            <a:pPr marL="596646" lvl="0" indent="-514350">
              <a:buFont typeface="+mj-lt"/>
              <a:buAutoNum type="arabicPeriod"/>
            </a:pPr>
            <a:r>
              <a:rPr lang="en-US" sz="2000" dirty="0">
                <a:latin typeface="Times New Roman" pitchFamily="18" charset="0"/>
                <a:cs typeface="Times New Roman" pitchFamily="18" charset="0"/>
              </a:rPr>
              <a:t>Execution Stage</a:t>
            </a:r>
          </a:p>
          <a:p>
            <a:pPr marL="596646" lvl="0" indent="-514350">
              <a:buFont typeface="+mj-lt"/>
              <a:buAutoNum type="arabicPeriod"/>
            </a:pPr>
            <a:r>
              <a:rPr lang="en-US" sz="2000" dirty="0" smtClean="0">
                <a:latin typeface="Times New Roman" pitchFamily="18" charset="0"/>
                <a:cs typeface="Times New Roman" pitchFamily="18" charset="0"/>
              </a:rPr>
              <a:t>Reporting Stage</a:t>
            </a:r>
            <a:endParaRPr lang="en-US" sz="20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FFB73F3D-0041-4AA4-B0CC-83A87CB05033}" type="slidenum">
              <a:rPr lang="en-IN" smtClean="0"/>
              <a:t>16</a:t>
            </a:fld>
            <a:endParaRPr lang="en-IN" dirty="0"/>
          </a:p>
        </p:txBody>
      </p:sp>
      <p:sp>
        <p:nvSpPr>
          <p:cNvPr id="5" name="Rectangle 4"/>
          <p:cNvSpPr/>
          <p:nvPr/>
        </p:nvSpPr>
        <p:spPr>
          <a:xfrm>
            <a:off x="1814946" y="3182906"/>
            <a:ext cx="9628909" cy="923330"/>
          </a:xfrm>
          <a:prstGeom prst="rect">
            <a:avLst/>
          </a:prstGeom>
        </p:spPr>
        <p:txBody>
          <a:bodyPr wrap="square">
            <a:spAutoFit/>
          </a:bodyPr>
          <a:lstStyle/>
          <a:p>
            <a:pPr algn="just"/>
            <a:r>
              <a:rPr lang="en-US" dirty="0">
                <a:latin typeface="Times New Roman" pitchFamily="18" charset="0"/>
                <a:cs typeface="Times New Roman" pitchFamily="18" charset="0"/>
              </a:rPr>
              <a:t>Under the ICAI Peer Review framework, the timeline for submission of the Peer Review Report generally starts from the date the review is undertaken/commences, not merely from the date of assignment intimation. </a:t>
            </a:r>
            <a:endParaRPr lang="en-US" dirty="0" smtClean="0">
              <a:latin typeface="Times New Roman" pitchFamily="18" charset="0"/>
              <a:cs typeface="Times New Roman" pitchFamily="18" charset="0"/>
            </a:endParaRPr>
          </a:p>
        </p:txBody>
      </p:sp>
      <p:sp>
        <p:nvSpPr>
          <p:cNvPr id="6" name="Rectangle 5"/>
          <p:cNvSpPr/>
          <p:nvPr/>
        </p:nvSpPr>
        <p:spPr>
          <a:xfrm>
            <a:off x="1995053" y="4288992"/>
            <a:ext cx="9448801" cy="1477328"/>
          </a:xfrm>
          <a:prstGeom prst="rect">
            <a:avLst/>
          </a:prstGeom>
        </p:spPr>
        <p:txBody>
          <a:bodyPr wrap="square">
            <a:spAutoFit/>
          </a:bodyPr>
          <a:lstStyle/>
          <a:p>
            <a:pPr algn="just"/>
            <a:r>
              <a:rPr lang="en-US" dirty="0">
                <a:latin typeface="Times New Roman" pitchFamily="18" charset="0"/>
                <a:cs typeface="Times New Roman" pitchFamily="18" charset="0"/>
              </a:rPr>
              <a:t>In practical </a:t>
            </a:r>
            <a:r>
              <a:rPr lang="en-US" dirty="0" smtClean="0">
                <a:latin typeface="Times New Roman" pitchFamily="18" charset="0"/>
                <a:cs typeface="Times New Roman" pitchFamily="18" charset="0"/>
              </a:rPr>
              <a:t>terms, the </a:t>
            </a:r>
            <a:r>
              <a:rPr lang="en-US" dirty="0">
                <a:latin typeface="Times New Roman" pitchFamily="18" charset="0"/>
                <a:cs typeface="Times New Roman" pitchFamily="18" charset="0"/>
              </a:rPr>
              <a:t>usual structure is:</a:t>
            </a:r>
          </a:p>
          <a:p>
            <a:pPr marL="342900" indent="-342900" algn="just">
              <a:buFont typeface="+mj-lt"/>
              <a:buAutoNum type="arabicPeriod"/>
            </a:pPr>
            <a:r>
              <a:rPr lang="en-US" dirty="0">
                <a:latin typeface="Times New Roman" pitchFamily="18" charset="0"/>
                <a:cs typeface="Times New Roman" pitchFamily="18" charset="0"/>
              </a:rPr>
              <a:t>Reviewer appointed / consent given – assignment starts. </a:t>
            </a:r>
          </a:p>
          <a:p>
            <a:pPr marL="342900" indent="-342900" algn="just">
              <a:buFont typeface="+mj-lt"/>
              <a:buAutoNum type="arabicPeriod"/>
            </a:pPr>
            <a:r>
              <a:rPr lang="en-US" dirty="0">
                <a:latin typeface="Times New Roman" pitchFamily="18" charset="0"/>
                <a:cs typeface="Times New Roman" pitchFamily="18" charset="0"/>
              </a:rPr>
              <a:t>Review to be completed within about 90 days from commencement / acceptance. </a:t>
            </a:r>
          </a:p>
          <a:p>
            <a:pPr marL="342900" indent="-342900" algn="just">
              <a:buFont typeface="+mj-lt"/>
              <a:buAutoNum type="arabicPeriod"/>
            </a:pPr>
            <a:r>
              <a:rPr lang="en-US" dirty="0">
                <a:latin typeface="Times New Roman" pitchFamily="18" charset="0"/>
                <a:cs typeface="Times New Roman" pitchFamily="18" charset="0"/>
              </a:rPr>
              <a:t>Final report submission shortly after closure of review (commonly within 30 days after responses).</a:t>
            </a:r>
          </a:p>
        </p:txBody>
      </p:sp>
    </p:spTree>
    <p:extLst>
      <p:ext uri="{BB962C8B-B14F-4D97-AF65-F5344CB8AC3E}">
        <p14:creationId xmlns:p14="http://schemas.microsoft.com/office/powerpoint/2010/main" val="1104671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a:effectLst/>
              </a:rPr>
              <a:t>Stage 1: </a:t>
            </a:r>
            <a:r>
              <a:rPr lang="en-IN" b="1" dirty="0" smtClean="0">
                <a:effectLst/>
              </a:rPr>
              <a:t>Planning</a:t>
            </a:r>
            <a:endParaRPr lang="en-US" dirty="0"/>
          </a:p>
        </p:txBody>
      </p:sp>
      <p:sp>
        <p:nvSpPr>
          <p:cNvPr id="3" name="Content Placeholder 2"/>
          <p:cNvSpPr>
            <a:spLocks noGrp="1"/>
          </p:cNvSpPr>
          <p:nvPr>
            <p:ph idx="1"/>
          </p:nvPr>
        </p:nvSpPr>
        <p:spPr/>
        <p:txBody>
          <a:bodyPr>
            <a:normAutofit fontScale="85000" lnSpcReduction="20000"/>
          </a:bodyPr>
          <a:lstStyle/>
          <a:p>
            <a:r>
              <a:rPr lang="en-IN" dirty="0"/>
              <a:t>Step 1: Selection / Application of Practice Unit</a:t>
            </a:r>
            <a:endParaRPr lang="en-US" dirty="0"/>
          </a:p>
          <a:p>
            <a:pPr lvl="1"/>
            <a:r>
              <a:rPr lang="en-IN" dirty="0"/>
              <a:t>The Practice Unit may voluntarily apply for peer review by submitting Form-1.</a:t>
            </a:r>
            <a:endParaRPr lang="en-US" dirty="0"/>
          </a:p>
          <a:p>
            <a:r>
              <a:rPr lang="en-IN" dirty="0"/>
              <a:t>Step 2: Submission of Application-cum-Questionnaire (Form-1)</a:t>
            </a:r>
            <a:endParaRPr lang="en-US" dirty="0"/>
          </a:p>
          <a:p>
            <a:pPr lvl="1"/>
            <a:r>
              <a:rPr lang="en-IN" dirty="0"/>
              <a:t>The Practice Unit is required to duly fill and submit Form-1 (Application-cum-Questionnaire) along with necessary declarations and annexures to the PRB.</a:t>
            </a:r>
            <a:endParaRPr lang="en-US" dirty="0"/>
          </a:p>
          <a:p>
            <a:r>
              <a:rPr lang="en-IN" dirty="0"/>
              <a:t>Step 3: Scrutiny of Form-1 by PRB</a:t>
            </a:r>
            <a:endParaRPr lang="en-US" dirty="0"/>
          </a:p>
          <a:p>
            <a:pPr lvl="1"/>
            <a:r>
              <a:rPr lang="en-IN" dirty="0"/>
              <a:t>The PRB examines Form-1 for:</a:t>
            </a:r>
            <a:endParaRPr lang="en-US" dirty="0"/>
          </a:p>
          <a:p>
            <a:pPr lvl="2"/>
            <a:r>
              <a:rPr lang="en-IN" dirty="0"/>
              <a:t>Completeness</a:t>
            </a:r>
            <a:endParaRPr lang="en-US" dirty="0"/>
          </a:p>
          <a:p>
            <a:pPr lvl="2"/>
            <a:r>
              <a:rPr lang="en-IN" dirty="0"/>
              <a:t>Correct phase applicability</a:t>
            </a:r>
            <a:endParaRPr lang="en-US" dirty="0"/>
          </a:p>
          <a:p>
            <a:pPr lvl="2"/>
            <a:r>
              <a:rPr lang="en-IN" dirty="0"/>
              <a:t>Nature of assurance services</a:t>
            </a:r>
            <a:endParaRPr lang="en-US" dirty="0"/>
          </a:p>
          <a:p>
            <a:pPr lvl="2"/>
            <a:r>
              <a:rPr lang="en-IN" dirty="0"/>
              <a:t>Listed entity declaration</a:t>
            </a:r>
            <a:endParaRPr lang="en-US" dirty="0"/>
          </a:p>
          <a:p>
            <a:pPr lvl="1"/>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17</a:t>
            </a:fld>
            <a:endParaRPr lang="en-IN" dirty="0"/>
          </a:p>
        </p:txBody>
      </p:sp>
    </p:spTree>
    <p:extLst>
      <p:ext uri="{BB962C8B-B14F-4D97-AF65-F5344CB8AC3E}">
        <p14:creationId xmlns:p14="http://schemas.microsoft.com/office/powerpoint/2010/main" val="329494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272955"/>
            <a:ext cx="9997440" cy="5975445"/>
          </a:xfrm>
        </p:spPr>
        <p:txBody>
          <a:bodyPr>
            <a:normAutofit lnSpcReduction="10000"/>
          </a:bodyPr>
          <a:lstStyle/>
          <a:p>
            <a:r>
              <a:rPr lang="en-IN" dirty="0"/>
              <a:t>Step 4: Appointment of Peer Reviewer</a:t>
            </a:r>
            <a:endParaRPr lang="en-US" dirty="0"/>
          </a:p>
          <a:p>
            <a:pPr lvl="1"/>
            <a:r>
              <a:rPr lang="en-IN" dirty="0"/>
              <a:t>The PRB appoints a Peer Reviewer from its empanelled reviewers, after considering:</a:t>
            </a:r>
            <a:endParaRPr lang="en-US" dirty="0"/>
          </a:p>
          <a:p>
            <a:pPr lvl="2"/>
            <a:r>
              <a:rPr lang="en-IN" dirty="0"/>
              <a:t>Reviewer’s independence</a:t>
            </a:r>
            <a:endParaRPr lang="en-US" dirty="0"/>
          </a:p>
          <a:p>
            <a:pPr lvl="2"/>
            <a:r>
              <a:rPr lang="en-IN" dirty="0"/>
              <a:t>City preference (same city / outside city)</a:t>
            </a:r>
            <a:endParaRPr lang="en-US" dirty="0"/>
          </a:p>
          <a:p>
            <a:pPr lvl="2"/>
            <a:r>
              <a:rPr lang="en-IN" dirty="0"/>
              <a:t>Nature and size of the Practice </a:t>
            </a:r>
            <a:r>
              <a:rPr lang="en-IN" dirty="0" smtClean="0"/>
              <a:t>Unit</a:t>
            </a:r>
          </a:p>
          <a:p>
            <a:pPr lvl="2"/>
            <a:r>
              <a:rPr lang="en-IN" i="1" dirty="0"/>
              <a:t>(Under current norms, the reviewer is appointed by PRB; selection by PU is no longer a discretionary choice.)</a:t>
            </a:r>
            <a:endParaRPr lang="en-US" dirty="0"/>
          </a:p>
          <a:p>
            <a:r>
              <a:rPr lang="en-IN" dirty="0"/>
              <a:t>Step 5: Communication with Practice Unit</a:t>
            </a:r>
            <a:endParaRPr lang="en-US" dirty="0"/>
          </a:p>
          <a:p>
            <a:pPr lvl="1"/>
            <a:r>
              <a:rPr lang="en-IN" dirty="0"/>
              <a:t>The appointment letter is issued to:</a:t>
            </a:r>
            <a:endParaRPr lang="en-US" dirty="0"/>
          </a:p>
          <a:p>
            <a:pPr lvl="2"/>
            <a:r>
              <a:rPr lang="en-IN" dirty="0"/>
              <a:t>The Peer Reviewer</a:t>
            </a:r>
            <a:endParaRPr lang="en-US" dirty="0"/>
          </a:p>
          <a:p>
            <a:pPr lvl="2"/>
            <a:r>
              <a:rPr lang="en-IN" dirty="0"/>
              <a:t>The Practice Unit</a:t>
            </a:r>
            <a:endParaRPr lang="en-US" dirty="0"/>
          </a:p>
          <a:p>
            <a:pPr lvl="1"/>
            <a:r>
              <a:rPr lang="en-IN" dirty="0"/>
              <a:t>The Reviewer establishes initial communication with the </a:t>
            </a:r>
            <a:r>
              <a:rPr lang="en-IN" dirty="0" smtClean="0"/>
              <a:t>PU.</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18</a:t>
            </a:fld>
            <a:endParaRPr lang="en-IN" dirty="0"/>
          </a:p>
        </p:txBody>
      </p:sp>
    </p:spTree>
    <p:extLst>
      <p:ext uri="{BB962C8B-B14F-4D97-AF65-F5344CB8AC3E}">
        <p14:creationId xmlns:p14="http://schemas.microsoft.com/office/powerpoint/2010/main" val="1625670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327546"/>
            <a:ext cx="9997440" cy="5920854"/>
          </a:xfrm>
        </p:spPr>
        <p:txBody>
          <a:bodyPr/>
          <a:lstStyle/>
          <a:p>
            <a:r>
              <a:rPr lang="en-IN" dirty="0"/>
              <a:t>Step 6: Collection of Preliminary Information</a:t>
            </a:r>
            <a:endParaRPr lang="en-US" dirty="0"/>
          </a:p>
          <a:p>
            <a:pPr lvl="1"/>
            <a:r>
              <a:rPr lang="en-IN" dirty="0"/>
              <a:t>The Practice Unit provides:</a:t>
            </a:r>
            <a:endParaRPr lang="en-US" dirty="0"/>
          </a:p>
          <a:p>
            <a:pPr lvl="2"/>
            <a:r>
              <a:rPr lang="en-IN" dirty="0"/>
              <a:t>List of assurance engagements</a:t>
            </a:r>
            <a:endParaRPr lang="en-US" dirty="0"/>
          </a:p>
          <a:p>
            <a:pPr lvl="2"/>
            <a:r>
              <a:rPr lang="en-IN" dirty="0"/>
              <a:t>Client profile</a:t>
            </a:r>
            <a:endParaRPr lang="en-US" dirty="0"/>
          </a:p>
          <a:p>
            <a:pPr lvl="2"/>
            <a:r>
              <a:rPr lang="en-IN" dirty="0"/>
              <a:t>Details of quality control policies</a:t>
            </a:r>
            <a:endParaRPr lang="en-US" dirty="0"/>
          </a:p>
          <a:p>
            <a:pPr lvl="2"/>
            <a:r>
              <a:rPr lang="en-IN" dirty="0"/>
              <a:t>Any other information sought by the </a:t>
            </a:r>
            <a:r>
              <a:rPr lang="en-IN" dirty="0" smtClean="0"/>
              <a:t>Reviewer</a:t>
            </a:r>
          </a:p>
          <a:p>
            <a:r>
              <a:rPr lang="en-IN" dirty="0"/>
              <a:t>Step 7: Planning &amp; Selection of Sample</a:t>
            </a:r>
            <a:endParaRPr lang="en-US" dirty="0"/>
          </a:p>
          <a:p>
            <a:pPr lvl="1"/>
            <a:r>
              <a:rPr lang="en-IN" dirty="0"/>
              <a:t>The Peer Reviewer:</a:t>
            </a:r>
            <a:endParaRPr lang="en-US" dirty="0"/>
          </a:p>
          <a:p>
            <a:pPr lvl="2"/>
            <a:r>
              <a:rPr lang="en-IN" dirty="0"/>
              <a:t>Analyses Form-1 and preliminary information</a:t>
            </a:r>
            <a:endParaRPr lang="en-US" dirty="0"/>
          </a:p>
          <a:p>
            <a:pPr lvl="2"/>
            <a:r>
              <a:rPr lang="en-IN" dirty="0"/>
              <a:t>Selects an initial sample of assurance engagements that is representative of the PU’s work</a:t>
            </a:r>
            <a:endParaRPr lang="en-US" dirty="0"/>
          </a:p>
          <a:p>
            <a:r>
              <a:rPr lang="en-IN" dirty="0"/>
              <a:t>Step 8: Intimation of Sample </a:t>
            </a:r>
            <a:r>
              <a:rPr lang="en-IN" dirty="0" smtClean="0"/>
              <a:t>Selection</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19</a:t>
            </a:fld>
            <a:endParaRPr lang="en-IN" dirty="0"/>
          </a:p>
        </p:txBody>
      </p:sp>
    </p:spTree>
    <p:extLst>
      <p:ext uri="{BB962C8B-B14F-4D97-AF65-F5344CB8AC3E}">
        <p14:creationId xmlns:p14="http://schemas.microsoft.com/office/powerpoint/2010/main" val="173319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46740" y="1256777"/>
            <a:ext cx="5060515" cy="798374"/>
          </a:xfrm>
        </p:spPr>
        <p:txBody>
          <a:bodyPr>
            <a:noAutofit/>
          </a:bodyPr>
          <a:lstStyle/>
          <a:p>
            <a:pPr algn="ctr"/>
            <a:r>
              <a:rPr lang="en-US" sz="2400" b="1" u="sng" dirty="0">
                <a:solidFill>
                  <a:schemeClr val="tx1"/>
                </a:solidFill>
                <a:latin typeface="Times New Roman" pitchFamily="18" charset="0"/>
                <a:cs typeface="Times New Roman" pitchFamily="18" charset="0"/>
              </a:rPr>
              <a:t>About the </a:t>
            </a:r>
            <a:r>
              <a:rPr lang="en-US" sz="2400" b="1" u="sng" dirty="0" smtClean="0">
                <a:solidFill>
                  <a:schemeClr val="tx1"/>
                </a:solidFill>
                <a:latin typeface="Times New Roman" pitchFamily="18" charset="0"/>
                <a:cs typeface="Times New Roman" pitchFamily="18" charset="0"/>
              </a:rPr>
              <a:t>Author</a:t>
            </a:r>
            <a:br>
              <a:rPr lang="en-US" sz="2400" b="1" u="sng" dirty="0" smtClean="0">
                <a:solidFill>
                  <a:schemeClr val="tx1"/>
                </a:solidFill>
                <a:latin typeface="Times New Roman" pitchFamily="18" charset="0"/>
                <a:cs typeface="Times New Roman" pitchFamily="18" charset="0"/>
              </a:rPr>
            </a:br>
            <a:r>
              <a:rPr lang="en-US" sz="2400" b="1" u="sng" dirty="0">
                <a:solidFill>
                  <a:schemeClr val="tx1"/>
                </a:solidFill>
                <a:latin typeface="Times New Roman" pitchFamily="18" charset="0"/>
                <a:cs typeface="Times New Roman" pitchFamily="18" charset="0"/>
              </a:rPr>
              <a:t/>
            </a:r>
            <a:br>
              <a:rPr lang="en-US" sz="2400" b="1" u="sng" dirty="0">
                <a:solidFill>
                  <a:schemeClr val="tx1"/>
                </a:solidFill>
                <a:latin typeface="Times New Roman" pitchFamily="18" charset="0"/>
                <a:cs typeface="Times New Roman" pitchFamily="18" charset="0"/>
              </a:rPr>
            </a:br>
            <a:r>
              <a:rPr lang="en-US" sz="2400" dirty="0" smtClean="0">
                <a:solidFill>
                  <a:schemeClr val="tx1"/>
                </a:solidFill>
                <a:effectLst/>
                <a:latin typeface="Times New Roman" pitchFamily="18" charset="0"/>
                <a:cs typeface="Times New Roman" pitchFamily="18" charset="0"/>
              </a:rPr>
              <a:t>CA (Dr) Raj Chawla</a:t>
            </a:r>
            <a:endParaRPr lang="en-US" sz="2400" dirty="0">
              <a:solidFill>
                <a:schemeClr val="tx1"/>
              </a:solidFill>
              <a:effectLst/>
              <a:latin typeface="Times New Roman" pitchFamily="18" charset="0"/>
              <a:cs typeface="Times New Roman" pitchFamily="18" charset="0"/>
            </a:endParaRPr>
          </a:p>
        </p:txBody>
      </p:sp>
      <p:sp>
        <p:nvSpPr>
          <p:cNvPr id="3" name="Content Placeholder 2"/>
          <p:cNvSpPr>
            <a:spLocks noGrp="1"/>
          </p:cNvSpPr>
          <p:nvPr>
            <p:ph sz="quarter" idx="1"/>
          </p:nvPr>
        </p:nvSpPr>
        <p:spPr>
          <a:xfrm>
            <a:off x="1593589" y="2508899"/>
            <a:ext cx="10205928" cy="3954531"/>
          </a:xfrm>
        </p:spPr>
        <p:txBody>
          <a:bodyPr>
            <a:normAutofit fontScale="32500" lnSpcReduction="20000"/>
          </a:bodyPr>
          <a:lstStyle/>
          <a:p>
            <a:r>
              <a:rPr lang="en-US" sz="6000" dirty="0" smtClean="0">
                <a:latin typeface="Arial Narrow" pitchFamily="34" charset="0"/>
                <a:cs typeface="Times New Roman" pitchFamily="18" charset="0"/>
              </a:rPr>
              <a:t>Partner</a:t>
            </a:r>
            <a:r>
              <a:rPr lang="en-US" sz="6000" dirty="0">
                <a:latin typeface="Arial Narrow" pitchFamily="34" charset="0"/>
                <a:cs typeface="Times New Roman" pitchFamily="18" charset="0"/>
              </a:rPr>
              <a:t>, M/s </a:t>
            </a:r>
            <a:r>
              <a:rPr lang="en-US" sz="6000" dirty="0" smtClean="0">
                <a:latin typeface="Arial Narrow" pitchFamily="34" charset="0"/>
                <a:cs typeface="Times New Roman" pitchFamily="18" charset="0"/>
              </a:rPr>
              <a:t> R </a:t>
            </a:r>
            <a:r>
              <a:rPr lang="en-US" sz="6000" dirty="0">
                <a:latin typeface="Arial Narrow" pitchFamily="34" charset="0"/>
                <a:cs typeface="Times New Roman" pitchFamily="18" charset="0"/>
              </a:rPr>
              <a:t>C A &amp; Co. LLP, Chartered Accountants, New Delhi</a:t>
            </a:r>
            <a:r>
              <a:rPr lang="en-US" sz="6000" dirty="0" smtClean="0">
                <a:latin typeface="Arial Narrow" pitchFamily="34" charset="0"/>
                <a:cs typeface="Times New Roman" pitchFamily="18" charset="0"/>
              </a:rPr>
              <a:t>.</a:t>
            </a:r>
            <a:endParaRPr lang="en-US" sz="5600" dirty="0" smtClean="0">
              <a:latin typeface="Arial Narrow" pitchFamily="34" charset="0"/>
              <a:cs typeface="Times New Roman" pitchFamily="18" charset="0"/>
            </a:endParaRPr>
          </a:p>
          <a:p>
            <a:r>
              <a:rPr lang="en-US" sz="5600" dirty="0" smtClean="0">
                <a:latin typeface="Arial Narrow" pitchFamily="34" charset="0"/>
                <a:cs typeface="Times New Roman" pitchFamily="18" charset="0"/>
              </a:rPr>
              <a:t>Professionally</a:t>
            </a:r>
            <a:r>
              <a:rPr lang="en-US" sz="5600" dirty="0">
                <a:latin typeface="Arial Narrow" pitchFamily="34" charset="0"/>
                <a:cs typeface="Times New Roman" pitchFamily="18" charset="0"/>
              </a:rPr>
              <a:t>, he is a qualified FCA, FCS, FCMA, LLB, MIMA, DISA, </a:t>
            </a:r>
            <a:r>
              <a:rPr lang="en-US" sz="5600" dirty="0" smtClean="0">
                <a:latin typeface="Arial Narrow" pitchFamily="34" charset="0"/>
                <a:cs typeface="Times New Roman" pitchFamily="18" charset="0"/>
              </a:rPr>
              <a:t>MICA, PhD </a:t>
            </a:r>
            <a:r>
              <a:rPr lang="en-US" sz="5600" dirty="0">
                <a:latin typeface="Arial Narrow" pitchFamily="34" charset="0"/>
                <a:cs typeface="Times New Roman" pitchFamily="18" charset="0"/>
              </a:rPr>
              <a:t>&amp; ASA (</a:t>
            </a:r>
            <a:r>
              <a:rPr lang="en-US" sz="5600" dirty="0" err="1" smtClean="0">
                <a:latin typeface="Arial Narrow" pitchFamily="34" charset="0"/>
                <a:cs typeface="Times New Roman" pitchFamily="18" charset="0"/>
              </a:rPr>
              <a:t>Aust</a:t>
            </a:r>
            <a:r>
              <a:rPr lang="en-US" sz="5600" dirty="0" smtClean="0">
                <a:latin typeface="Arial Narrow" pitchFamily="34" charset="0"/>
                <a:cs typeface="Times New Roman" pitchFamily="18" charset="0"/>
              </a:rPr>
              <a:t>), CMP (USA).</a:t>
            </a:r>
            <a:endParaRPr lang="en-US" sz="5600" dirty="0">
              <a:latin typeface="Arial Narrow" pitchFamily="34" charset="0"/>
              <a:cs typeface="Times New Roman" pitchFamily="18" charset="0"/>
            </a:endParaRPr>
          </a:p>
          <a:p>
            <a:r>
              <a:rPr lang="en-US" sz="6000" dirty="0" smtClean="0">
                <a:latin typeface="Arial Narrow" pitchFamily="34" charset="0"/>
                <a:cs typeface="Times New Roman" pitchFamily="18" charset="0"/>
              </a:rPr>
              <a:t>Central </a:t>
            </a:r>
            <a:r>
              <a:rPr lang="en-US" sz="6000" dirty="0">
                <a:latin typeface="Arial Narrow" pitchFamily="34" charset="0"/>
                <a:cs typeface="Times New Roman" pitchFamily="18" charset="0"/>
              </a:rPr>
              <a:t>Council Member- ICAI </a:t>
            </a:r>
            <a:r>
              <a:rPr lang="en-US" sz="6000" dirty="0" smtClean="0">
                <a:latin typeface="Arial Narrow" pitchFamily="34" charset="0"/>
                <a:cs typeface="Times New Roman" pitchFamily="18" charset="0"/>
              </a:rPr>
              <a:t>2022-2025 </a:t>
            </a:r>
            <a:endParaRPr lang="en-US" sz="5400" dirty="0" smtClean="0">
              <a:latin typeface="Arial Narrow" pitchFamily="34" charset="0"/>
              <a:cs typeface="Times New Roman" pitchFamily="18" charset="0"/>
            </a:endParaRPr>
          </a:p>
          <a:p>
            <a:r>
              <a:rPr lang="en-US" sz="5600" dirty="0" smtClean="0">
                <a:latin typeface="Arial Narrow" pitchFamily="34" charset="0"/>
                <a:cs typeface="Times New Roman" pitchFamily="18" charset="0"/>
              </a:rPr>
              <a:t>Chairman </a:t>
            </a:r>
            <a:r>
              <a:rPr lang="en-US" sz="5600" dirty="0">
                <a:latin typeface="Arial Narrow" pitchFamily="34" charset="0"/>
                <a:cs typeface="Times New Roman" pitchFamily="18" charset="0"/>
              </a:rPr>
              <a:t>of NIRC of ICAI (</a:t>
            </a:r>
            <a:r>
              <a:rPr lang="en-US" sz="5600" dirty="0" smtClean="0">
                <a:latin typeface="Arial Narrow" pitchFamily="34" charset="0"/>
                <a:cs typeface="Times New Roman" pitchFamily="18" charset="0"/>
              </a:rPr>
              <a:t>2015-16).</a:t>
            </a:r>
            <a:endParaRPr lang="en-US" sz="5600" dirty="0">
              <a:latin typeface="Arial Narrow" pitchFamily="34" charset="0"/>
              <a:cs typeface="Times New Roman" pitchFamily="18" charset="0"/>
            </a:endParaRPr>
          </a:p>
          <a:p>
            <a:r>
              <a:rPr lang="en-US" sz="5600" dirty="0">
                <a:latin typeface="Arial Narrow" pitchFamily="34" charset="0"/>
                <a:cs typeface="Times New Roman" pitchFamily="18" charset="0"/>
              </a:rPr>
              <a:t>President, Rotary Club, Delhi Vivek (</a:t>
            </a:r>
            <a:r>
              <a:rPr lang="en-US" sz="5600" dirty="0" smtClean="0">
                <a:latin typeface="Arial Narrow" pitchFamily="34" charset="0"/>
                <a:cs typeface="Times New Roman" pitchFamily="18" charset="0"/>
              </a:rPr>
              <a:t>2018-19</a:t>
            </a:r>
            <a:r>
              <a:rPr lang="en-US" sz="5600" dirty="0">
                <a:latin typeface="Arial Narrow" pitchFamily="34" charset="0"/>
                <a:cs typeface="Times New Roman" pitchFamily="18" charset="0"/>
              </a:rPr>
              <a:t>)</a:t>
            </a:r>
            <a:r>
              <a:rPr lang="en-US" sz="5600" dirty="0" smtClean="0">
                <a:latin typeface="Arial Narrow" pitchFamily="34" charset="0"/>
                <a:cs typeface="Times New Roman" pitchFamily="18" charset="0"/>
              </a:rPr>
              <a:t> </a:t>
            </a:r>
          </a:p>
          <a:p>
            <a:r>
              <a:rPr lang="en-US" sz="5600" dirty="0">
                <a:latin typeface="Arial Narrow" pitchFamily="34" charset="0"/>
                <a:cs typeface="Times New Roman" pitchFamily="18" charset="0"/>
              </a:rPr>
              <a:t>President - Lions Club, Delhi </a:t>
            </a:r>
            <a:r>
              <a:rPr lang="en-US" sz="5600" dirty="0" smtClean="0">
                <a:latin typeface="Arial Narrow" pitchFamily="34" charset="0"/>
                <a:cs typeface="Times New Roman" pitchFamily="18" charset="0"/>
              </a:rPr>
              <a:t>Aishwarya (2004-05)</a:t>
            </a:r>
            <a:endParaRPr lang="en-US" sz="5600" dirty="0">
              <a:latin typeface="Arial Narrow" pitchFamily="34" charset="0"/>
              <a:cs typeface="Times New Roman" pitchFamily="18" charset="0"/>
            </a:endParaRPr>
          </a:p>
          <a:p>
            <a:r>
              <a:rPr lang="en-US" sz="5600" dirty="0">
                <a:latin typeface="Arial Narrow" pitchFamily="34" charset="0"/>
                <a:cs typeface="Times New Roman" pitchFamily="18" charset="0"/>
              </a:rPr>
              <a:t>Founder - NICAI Updates.</a:t>
            </a:r>
          </a:p>
          <a:p>
            <a:r>
              <a:rPr lang="en-US" sz="5600" dirty="0">
                <a:latin typeface="Arial Narrow" pitchFamily="34" charset="0"/>
                <a:cs typeface="Times New Roman" pitchFamily="18" charset="0"/>
              </a:rPr>
              <a:t>Founder - CA Job </a:t>
            </a:r>
            <a:r>
              <a:rPr lang="en-US" sz="5600" dirty="0" smtClean="0">
                <a:latin typeface="Arial Narrow" pitchFamily="34" charset="0"/>
                <a:cs typeface="Times New Roman" pitchFamily="18" charset="0"/>
              </a:rPr>
              <a:t>Network</a:t>
            </a:r>
            <a:r>
              <a:rPr lang="en-US" sz="5600" dirty="0">
                <a:latin typeface="Arial Narrow" pitchFamily="34" charset="0"/>
                <a:cs typeface="Times New Roman" pitchFamily="18" charset="0"/>
              </a:rPr>
              <a:t> </a:t>
            </a:r>
            <a:r>
              <a:rPr lang="en-US" sz="5600" dirty="0" smtClean="0">
                <a:latin typeface="Arial Narrow" pitchFamily="34" charset="0"/>
                <a:cs typeface="Times New Roman" pitchFamily="18" charset="0"/>
              </a:rPr>
              <a:t>&amp; </a:t>
            </a:r>
            <a:r>
              <a:rPr lang="en-US" sz="5600" dirty="0">
                <a:latin typeface="Arial Narrow" pitchFamily="34" charset="0"/>
                <a:cs typeface="Times New Roman" pitchFamily="18" charset="0"/>
              </a:rPr>
              <a:t>CA Empanelment </a:t>
            </a:r>
            <a:r>
              <a:rPr lang="en-US" sz="5600" dirty="0" smtClean="0">
                <a:latin typeface="Arial Narrow" pitchFamily="34" charset="0"/>
                <a:cs typeface="Times New Roman" pitchFamily="18" charset="0"/>
              </a:rPr>
              <a:t>Network. On Facebook</a:t>
            </a:r>
            <a:endParaRPr lang="en-US" sz="5600" dirty="0">
              <a:latin typeface="Arial Narrow" pitchFamily="34" charset="0"/>
              <a:cs typeface="Times New Roman" pitchFamily="18" charset="0"/>
            </a:endParaRPr>
          </a:p>
          <a:p>
            <a:r>
              <a:rPr lang="en-US" sz="5600" dirty="0">
                <a:latin typeface="Arial Narrow" pitchFamily="34" charset="0"/>
                <a:cs typeface="Times New Roman" pitchFamily="18" charset="0"/>
              </a:rPr>
              <a:t>President  &amp; Trustee , Krishna Sant Foundation (NGO</a:t>
            </a:r>
            <a:r>
              <a:rPr lang="en-US" sz="5600" dirty="0" smtClean="0">
                <a:latin typeface="Arial Narrow" pitchFamily="34" charset="0"/>
                <a:cs typeface="Times New Roman" pitchFamily="18" charset="0"/>
              </a:rPr>
              <a:t>).</a:t>
            </a:r>
            <a:endParaRPr lang="en-US" sz="5600" dirty="0">
              <a:latin typeface="Arial Narrow" pitchFamily="34" charset="0"/>
              <a:cs typeface="Times New Roman" pitchFamily="18" charset="0"/>
            </a:endParaRPr>
          </a:p>
          <a:p>
            <a:r>
              <a:rPr lang="en-US" sz="5600" dirty="0" smtClean="0">
                <a:latin typeface="Arial Narrow" pitchFamily="34" charset="0"/>
                <a:cs typeface="Times New Roman" pitchFamily="18" charset="0"/>
              </a:rPr>
              <a:t>Managing Committee Member Delhi </a:t>
            </a:r>
            <a:r>
              <a:rPr lang="en-US" sz="5600" dirty="0">
                <a:latin typeface="Arial Narrow" pitchFamily="34" charset="0"/>
                <a:cs typeface="Times New Roman" pitchFamily="18" charset="0"/>
              </a:rPr>
              <a:t>Management </a:t>
            </a:r>
            <a:r>
              <a:rPr lang="en-US" sz="5600" dirty="0" smtClean="0">
                <a:latin typeface="Arial Narrow" pitchFamily="34" charset="0"/>
                <a:cs typeface="Times New Roman" pitchFamily="18" charset="0"/>
              </a:rPr>
              <a:t>Association (2024-26</a:t>
            </a:r>
            <a:r>
              <a:rPr lang="en-US" sz="7200" dirty="0" smtClean="0">
                <a:latin typeface="Arial Narrow" pitchFamily="34" charset="0"/>
              </a:rPr>
              <a:t>)</a:t>
            </a:r>
            <a:endParaRPr lang="en-US" sz="3200" dirty="0">
              <a:latin typeface="Arial Narrow" pitchFamily="34" charset="0"/>
              <a:cs typeface="Times New Roman" pitchFamily="18" charset="0"/>
            </a:endParaRPr>
          </a:p>
          <a:p>
            <a:pPr>
              <a:buNone/>
            </a:pPr>
            <a:endParaRPr lang="en-US" sz="3200" dirty="0">
              <a:latin typeface="Arial Narrow" pitchFamily="34" charset="0"/>
              <a:cs typeface="Times New Roman" pitchFamily="18" charset="0"/>
            </a:endParaRPr>
          </a:p>
          <a:p>
            <a:pPr>
              <a:buNone/>
            </a:pPr>
            <a:endParaRPr lang="en-US" sz="2400" dirty="0">
              <a:latin typeface="Arial Narrow" pitchFamily="34" charset="0"/>
              <a:cs typeface="Times New Roman" pitchFamily="18" charset="0"/>
            </a:endParaRPr>
          </a:p>
          <a:p>
            <a:pPr>
              <a:buNone/>
            </a:pPr>
            <a:r>
              <a:rPr lang="en-US" sz="2000" dirty="0">
                <a:latin typeface="Arial Narrow" pitchFamily="34" charset="0"/>
                <a:cs typeface="Times New Roman" pitchFamily="18" charset="0"/>
              </a:rPr>
              <a:t> </a:t>
            </a:r>
            <a:r>
              <a:rPr lang="en-US" sz="800" dirty="0">
                <a:solidFill>
                  <a:srgbClr val="666666"/>
                </a:solidFill>
                <a:latin typeface="Arial Narrow" pitchFamily="34" charset="0"/>
              </a:rPr>
              <a:t> </a:t>
            </a:r>
            <a:endParaRPr lang="en-US" sz="2000" dirty="0">
              <a:latin typeface="Arial Narrow" pitchFamily="34" charset="0"/>
              <a:cs typeface="Times New Roman" pitchFamily="18" charset="0"/>
            </a:endParaRPr>
          </a:p>
        </p:txBody>
      </p:sp>
      <p:pic>
        <p:nvPicPr>
          <p:cNvPr id="5" name="Picture 4" descr="raj chawla photo.jpg"/>
          <p:cNvPicPr>
            <a:picLocks noChangeAspect="1"/>
          </p:cNvPicPr>
          <p:nvPr/>
        </p:nvPicPr>
        <p:blipFill>
          <a:blip r:embed="rId2" cstate="print"/>
          <a:stretch>
            <a:fillRect/>
          </a:stretch>
        </p:blipFill>
        <p:spPr>
          <a:xfrm>
            <a:off x="2087671" y="272955"/>
            <a:ext cx="1934576" cy="1969204"/>
          </a:xfrm>
          <a:prstGeom prst="rect">
            <a:avLst/>
          </a:prstGeom>
        </p:spPr>
      </p:pic>
    </p:spTree>
    <p:extLst>
      <p:ext uri="{BB962C8B-B14F-4D97-AF65-F5344CB8AC3E}">
        <p14:creationId xmlns:p14="http://schemas.microsoft.com/office/powerpoint/2010/main" val="4137457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effectLst/>
              </a:rPr>
              <a:t>Stage II </a:t>
            </a:r>
            <a:r>
              <a:rPr lang="en-US" b="1" dirty="0" smtClean="0">
                <a:effectLst/>
              </a:rPr>
              <a:t>Execution</a:t>
            </a:r>
            <a:endParaRPr lang="en-US" dirty="0"/>
          </a:p>
        </p:txBody>
      </p:sp>
      <p:sp>
        <p:nvSpPr>
          <p:cNvPr id="3" name="Content Placeholder 2"/>
          <p:cNvSpPr>
            <a:spLocks noGrp="1"/>
          </p:cNvSpPr>
          <p:nvPr>
            <p:ph idx="1"/>
          </p:nvPr>
        </p:nvSpPr>
        <p:spPr/>
        <p:txBody>
          <a:bodyPr>
            <a:normAutofit/>
          </a:bodyPr>
          <a:lstStyle/>
          <a:p>
            <a:r>
              <a:rPr lang="en-IN" dirty="0"/>
              <a:t>Step 1: Fixation of Initial Meeting</a:t>
            </a:r>
            <a:endParaRPr lang="en-US" dirty="0"/>
          </a:p>
          <a:p>
            <a:pPr lvl="1"/>
            <a:r>
              <a:rPr lang="en-IN" dirty="0"/>
              <a:t>The Peer Reviewer, in consultation with the Practice Unit, fixes the date for the initial meeting.</a:t>
            </a:r>
            <a:endParaRPr lang="en-US" dirty="0"/>
          </a:p>
          <a:p>
            <a:r>
              <a:rPr lang="en-IN" dirty="0"/>
              <a:t>Step 2: Initial Meeting</a:t>
            </a:r>
            <a:endParaRPr lang="en-US" dirty="0"/>
          </a:p>
          <a:p>
            <a:pPr lvl="1"/>
            <a:r>
              <a:rPr lang="en-IN" dirty="0"/>
              <a:t>The initial meeting covers:</a:t>
            </a:r>
            <a:endParaRPr lang="en-US" dirty="0"/>
          </a:p>
          <a:p>
            <a:pPr lvl="1"/>
            <a:r>
              <a:rPr lang="en-IN" dirty="0"/>
              <a:t>Scope and objectives of peer review</a:t>
            </a:r>
            <a:endParaRPr lang="en-US" dirty="0"/>
          </a:p>
          <a:p>
            <a:pPr lvl="1"/>
            <a:r>
              <a:rPr lang="en-IN" dirty="0"/>
              <a:t>Review methodology</a:t>
            </a:r>
            <a:endParaRPr lang="en-US" dirty="0"/>
          </a:p>
          <a:p>
            <a:pPr lvl="1"/>
            <a:r>
              <a:rPr lang="en-IN" dirty="0"/>
              <a:t>Timelines</a:t>
            </a:r>
            <a:endParaRPr lang="en-US" dirty="0"/>
          </a:p>
          <a:p>
            <a:pPr lvl="1"/>
            <a:r>
              <a:rPr lang="en-IN" dirty="0"/>
              <a:t>Clarification of queries from either side</a:t>
            </a:r>
            <a:endParaRPr lang="en-US" dirty="0"/>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20</a:t>
            </a:fld>
            <a:endParaRPr lang="en-IN" dirty="0"/>
          </a:p>
        </p:txBody>
      </p:sp>
    </p:spTree>
    <p:extLst>
      <p:ext uri="{BB962C8B-B14F-4D97-AF65-F5344CB8AC3E}">
        <p14:creationId xmlns:p14="http://schemas.microsoft.com/office/powerpoint/2010/main" val="453367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286603"/>
            <a:ext cx="9997440" cy="5961797"/>
          </a:xfrm>
        </p:spPr>
        <p:txBody>
          <a:bodyPr>
            <a:normAutofit fontScale="92500"/>
          </a:bodyPr>
          <a:lstStyle/>
          <a:p>
            <a:r>
              <a:rPr lang="en-IN" dirty="0"/>
              <a:t>Step 3: Review of Quality Control System</a:t>
            </a:r>
            <a:endParaRPr lang="en-US" dirty="0"/>
          </a:p>
          <a:p>
            <a:pPr lvl="1"/>
            <a:r>
              <a:rPr lang="en-IN" dirty="0"/>
              <a:t>The Peer Reviewer evaluates the key quality control areas, including:</a:t>
            </a:r>
            <a:endParaRPr lang="en-US" dirty="0"/>
          </a:p>
          <a:p>
            <a:pPr lvl="2"/>
            <a:r>
              <a:rPr lang="en-IN" dirty="0"/>
              <a:t>Leadership responsibilities for quality</a:t>
            </a:r>
            <a:endParaRPr lang="en-US" dirty="0"/>
          </a:p>
          <a:p>
            <a:pPr lvl="2"/>
            <a:r>
              <a:rPr lang="en-IN" dirty="0"/>
              <a:t>Ethical requirements and independence</a:t>
            </a:r>
            <a:endParaRPr lang="en-US" dirty="0"/>
          </a:p>
          <a:p>
            <a:pPr lvl="2"/>
            <a:r>
              <a:rPr lang="en-IN" dirty="0"/>
              <a:t>Maintenance of professional skills and standards</a:t>
            </a:r>
            <a:endParaRPr lang="en-US" dirty="0"/>
          </a:p>
          <a:p>
            <a:pPr lvl="2"/>
            <a:r>
              <a:rPr lang="en-IN" dirty="0"/>
              <a:t>Engagement performance and supervision</a:t>
            </a:r>
            <a:endParaRPr lang="en-US" dirty="0"/>
          </a:p>
          <a:p>
            <a:pPr lvl="2"/>
            <a:r>
              <a:rPr lang="en-IN" dirty="0"/>
              <a:t>Office administration and documentation</a:t>
            </a:r>
            <a:endParaRPr lang="en-US" dirty="0"/>
          </a:p>
          <a:p>
            <a:pPr lvl="2"/>
            <a:r>
              <a:rPr lang="en-IN" i="1" dirty="0"/>
              <a:t>(Aligned with SQC-1 / SA 220 (Revised) and ICAI pronouncements.)</a:t>
            </a:r>
            <a:endParaRPr lang="en-US" dirty="0"/>
          </a:p>
          <a:p>
            <a:r>
              <a:rPr lang="en-IN" dirty="0"/>
              <a:t>Step 4: Review of Selected Engagement Files</a:t>
            </a:r>
            <a:endParaRPr lang="en-US" dirty="0"/>
          </a:p>
          <a:p>
            <a:pPr lvl="1"/>
            <a:r>
              <a:rPr lang="en-IN" dirty="0"/>
              <a:t>The Reviewer examines the selected assurance engagement files.</a:t>
            </a:r>
            <a:endParaRPr lang="en-US" dirty="0"/>
          </a:p>
          <a:p>
            <a:pPr lvl="1"/>
            <a:r>
              <a:rPr lang="en-IN" dirty="0"/>
              <a:t>If considered necessary, the Reviewer may increase the sample size, after informing the Practice </a:t>
            </a:r>
            <a:r>
              <a:rPr lang="en-IN" dirty="0" smtClean="0"/>
              <a:t>Unit</a:t>
            </a:r>
            <a:r>
              <a:rPr lang="en-IN" dirty="0"/>
              <a:t>.</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21</a:t>
            </a:fld>
            <a:endParaRPr lang="en-IN" dirty="0"/>
          </a:p>
        </p:txBody>
      </p:sp>
    </p:spTree>
    <p:extLst>
      <p:ext uri="{BB962C8B-B14F-4D97-AF65-F5344CB8AC3E}">
        <p14:creationId xmlns:p14="http://schemas.microsoft.com/office/powerpoint/2010/main" val="4190517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409433"/>
            <a:ext cx="9997440" cy="5838967"/>
          </a:xfrm>
        </p:spPr>
        <p:txBody>
          <a:bodyPr/>
          <a:lstStyle/>
          <a:p>
            <a:r>
              <a:rPr lang="en-IN" dirty="0"/>
              <a:t>Step 5: Review Approach</a:t>
            </a:r>
            <a:endParaRPr lang="en-US" dirty="0"/>
          </a:p>
          <a:p>
            <a:pPr lvl="1"/>
            <a:r>
              <a:rPr lang="en-IN" dirty="0"/>
              <a:t>The review is conducted using a combination of:</a:t>
            </a:r>
            <a:endParaRPr lang="en-US" dirty="0"/>
          </a:p>
          <a:p>
            <a:pPr lvl="1"/>
            <a:r>
              <a:rPr lang="en-IN" dirty="0"/>
              <a:t>Compliance approach (policies, procedures, documentation), and</a:t>
            </a:r>
            <a:endParaRPr lang="en-US" dirty="0"/>
          </a:p>
          <a:p>
            <a:pPr lvl="1"/>
            <a:r>
              <a:rPr lang="en-IN" dirty="0"/>
              <a:t>Substantive approach (actual implementation in engagements).</a:t>
            </a:r>
            <a:endParaRPr lang="en-US" dirty="0"/>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22</a:t>
            </a:fld>
            <a:endParaRPr lang="en-IN" dirty="0"/>
          </a:p>
        </p:txBody>
      </p:sp>
    </p:spTree>
    <p:extLst>
      <p:ext uri="{BB962C8B-B14F-4D97-AF65-F5344CB8AC3E}">
        <p14:creationId xmlns:p14="http://schemas.microsoft.com/office/powerpoint/2010/main" val="940580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effectLst/>
              </a:rPr>
              <a:t>Stage III </a:t>
            </a:r>
            <a:r>
              <a:rPr lang="en-US" b="1" dirty="0" smtClean="0">
                <a:effectLst/>
              </a:rPr>
              <a:t>Reporting</a:t>
            </a:r>
            <a:endParaRPr lang="en-US" dirty="0"/>
          </a:p>
        </p:txBody>
      </p:sp>
      <p:sp>
        <p:nvSpPr>
          <p:cNvPr id="3" name="Content Placeholder 2"/>
          <p:cNvSpPr>
            <a:spLocks noGrp="1"/>
          </p:cNvSpPr>
          <p:nvPr>
            <p:ph idx="1"/>
          </p:nvPr>
        </p:nvSpPr>
        <p:spPr/>
        <p:txBody>
          <a:bodyPr>
            <a:normAutofit lnSpcReduction="10000"/>
          </a:bodyPr>
          <a:lstStyle/>
          <a:p>
            <a:r>
              <a:rPr lang="en-IN" dirty="0"/>
              <a:t>Step 1: Discussion of Findings</a:t>
            </a:r>
            <a:endParaRPr lang="en-US" dirty="0"/>
          </a:p>
          <a:p>
            <a:pPr lvl="1"/>
            <a:r>
              <a:rPr lang="en-IN" dirty="0"/>
              <a:t>The Peer Reviewer discusses observations and deficiencies, if any, with the Practice Unit.</a:t>
            </a:r>
            <a:endParaRPr lang="en-US" dirty="0"/>
          </a:p>
          <a:p>
            <a:pPr lvl="1"/>
            <a:r>
              <a:rPr lang="en-IN" dirty="0"/>
              <a:t>The Practice Unit is given an opportunity to:</a:t>
            </a:r>
            <a:endParaRPr lang="en-US" dirty="0"/>
          </a:p>
          <a:p>
            <a:pPr lvl="2"/>
            <a:r>
              <a:rPr lang="en-IN" dirty="0"/>
              <a:t>Explain</a:t>
            </a:r>
            <a:endParaRPr lang="en-US" dirty="0"/>
          </a:p>
          <a:p>
            <a:pPr lvl="2"/>
            <a:r>
              <a:rPr lang="en-IN" dirty="0"/>
              <a:t>Clarify</a:t>
            </a:r>
            <a:endParaRPr lang="en-US" dirty="0"/>
          </a:p>
          <a:p>
            <a:pPr lvl="2"/>
            <a:r>
              <a:rPr lang="en-IN" dirty="0"/>
              <a:t>Provide additional documentation</a:t>
            </a:r>
            <a:endParaRPr lang="en-US" dirty="0"/>
          </a:p>
          <a:p>
            <a:r>
              <a:rPr lang="en-IN" dirty="0"/>
              <a:t>Step 2: Preliminary Report (Where Required)</a:t>
            </a:r>
            <a:endParaRPr lang="en-US" dirty="0"/>
          </a:p>
          <a:p>
            <a:pPr lvl="1"/>
            <a:r>
              <a:rPr lang="en-IN" dirty="0"/>
              <a:t>If deficiencies or non-compliances are observed, the Reviewer issues a Preliminary Report to the Practice Unit.</a:t>
            </a:r>
            <a:endParaRPr lang="en-US" dirty="0"/>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23</a:t>
            </a:fld>
            <a:endParaRPr lang="en-IN" dirty="0"/>
          </a:p>
        </p:txBody>
      </p:sp>
    </p:spTree>
    <p:extLst>
      <p:ext uri="{BB962C8B-B14F-4D97-AF65-F5344CB8AC3E}">
        <p14:creationId xmlns:p14="http://schemas.microsoft.com/office/powerpoint/2010/main" val="379504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327547"/>
            <a:ext cx="9997440" cy="5934501"/>
          </a:xfrm>
        </p:spPr>
        <p:txBody>
          <a:bodyPr/>
          <a:lstStyle/>
          <a:p>
            <a:r>
              <a:rPr lang="en-IN" dirty="0"/>
              <a:t>Step 3: Representation by Practice Unit</a:t>
            </a:r>
            <a:endParaRPr lang="en-US" dirty="0"/>
          </a:p>
          <a:p>
            <a:pPr lvl="1"/>
            <a:r>
              <a:rPr lang="en-IN" dirty="0"/>
              <a:t>The Practice Unit submits its written representation / response on the observations within the stipulated time mentioned by the Reviewer.</a:t>
            </a:r>
            <a:endParaRPr lang="en-US" dirty="0"/>
          </a:p>
          <a:p>
            <a:r>
              <a:rPr lang="en-IN" dirty="0"/>
              <a:t>Step 4: Final Report by Peer Reviewer</a:t>
            </a:r>
            <a:endParaRPr lang="en-US" dirty="0"/>
          </a:p>
          <a:p>
            <a:pPr lvl="1"/>
            <a:r>
              <a:rPr lang="en-IN" dirty="0"/>
              <a:t>If the Reviewer is satisfied with the representation, a Final Peer Review Report is submitted to the PRB.</a:t>
            </a:r>
            <a:endParaRPr lang="en-US" dirty="0"/>
          </a:p>
          <a:p>
            <a:pPr lvl="1"/>
            <a:r>
              <a:rPr lang="en-IN" dirty="0"/>
              <a:t>If not satisfied, the Reviewer submits:</a:t>
            </a:r>
            <a:endParaRPr lang="en-US" dirty="0"/>
          </a:p>
          <a:p>
            <a:pPr lvl="2"/>
            <a:r>
              <a:rPr lang="en-IN" dirty="0"/>
              <a:t>Final Report</a:t>
            </a:r>
            <a:endParaRPr lang="en-US" dirty="0"/>
          </a:p>
          <a:p>
            <a:pPr lvl="2"/>
            <a:r>
              <a:rPr lang="en-IN" dirty="0"/>
              <a:t>Preliminary Report</a:t>
            </a:r>
            <a:endParaRPr lang="en-US" dirty="0"/>
          </a:p>
          <a:p>
            <a:pPr lvl="2"/>
            <a:r>
              <a:rPr lang="en-IN" dirty="0"/>
              <a:t>Practice Unit’s representation</a:t>
            </a:r>
            <a:endParaRPr lang="en-US" dirty="0"/>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24</a:t>
            </a:fld>
            <a:endParaRPr lang="en-IN" dirty="0"/>
          </a:p>
        </p:txBody>
      </p:sp>
    </p:spTree>
    <p:extLst>
      <p:ext uri="{BB962C8B-B14F-4D97-AF65-F5344CB8AC3E}">
        <p14:creationId xmlns:p14="http://schemas.microsoft.com/office/powerpoint/2010/main" val="1566005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4144" y="232012"/>
            <a:ext cx="9997440" cy="6043684"/>
          </a:xfrm>
        </p:spPr>
        <p:txBody>
          <a:bodyPr/>
          <a:lstStyle/>
          <a:p>
            <a:r>
              <a:rPr lang="en-IN" dirty="0"/>
              <a:t>Step 5: Consideration by Peer Review Board</a:t>
            </a:r>
            <a:endParaRPr lang="en-US" dirty="0"/>
          </a:p>
          <a:p>
            <a:pPr lvl="1"/>
            <a:r>
              <a:rPr lang="en-IN" dirty="0"/>
              <a:t>The PRB examines the report and may:</a:t>
            </a:r>
            <a:endParaRPr lang="en-US" dirty="0"/>
          </a:p>
          <a:p>
            <a:pPr lvl="2"/>
            <a:r>
              <a:rPr lang="en-IN" dirty="0"/>
              <a:t>Accept the report</a:t>
            </a:r>
            <a:endParaRPr lang="en-US" dirty="0"/>
          </a:p>
          <a:p>
            <a:pPr lvl="2"/>
            <a:r>
              <a:rPr lang="en-IN" dirty="0"/>
              <a:t>Seek clarifications</a:t>
            </a:r>
            <a:endParaRPr lang="en-US" dirty="0"/>
          </a:p>
          <a:p>
            <a:pPr lvl="2"/>
            <a:r>
              <a:rPr lang="en-IN" dirty="0"/>
              <a:t>Suggest corrective actions</a:t>
            </a:r>
            <a:endParaRPr lang="en-US" dirty="0"/>
          </a:p>
          <a:p>
            <a:pPr lvl="2"/>
            <a:r>
              <a:rPr lang="en-IN" dirty="0"/>
              <a:t>Order re-review in rare cases</a:t>
            </a:r>
            <a:endParaRPr lang="en-US" dirty="0"/>
          </a:p>
          <a:p>
            <a:r>
              <a:rPr lang="en-IN" dirty="0"/>
              <a:t>Step 6: Issue of Peer Review Certificate</a:t>
            </a:r>
            <a:endParaRPr lang="en-US" dirty="0"/>
          </a:p>
          <a:p>
            <a:pPr lvl="1"/>
            <a:r>
              <a:rPr lang="en-IN" dirty="0"/>
              <a:t>Upon satisfactory completion, the PRB issues a Peer Review Certificate, generally valid for three years.</a:t>
            </a:r>
            <a:endParaRPr lang="en-US" dirty="0"/>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25</a:t>
            </a:fld>
            <a:endParaRPr lang="en-IN" dirty="0"/>
          </a:p>
        </p:txBody>
      </p:sp>
    </p:spTree>
    <p:extLst>
      <p:ext uri="{BB962C8B-B14F-4D97-AF65-F5344CB8AC3E}">
        <p14:creationId xmlns:p14="http://schemas.microsoft.com/office/powerpoint/2010/main" val="505557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B73F3D-0041-4AA4-B0CC-83A87CB05033}" type="slidenum">
              <a:rPr lang="en-IN" smtClean="0"/>
              <a:t>26</a:t>
            </a:fld>
            <a:endParaRPr lang="en-I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0486" y="387927"/>
            <a:ext cx="10229842" cy="5869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545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76602" y="218463"/>
            <a:ext cx="9932962" cy="707886"/>
          </a:xfrm>
          <a:prstGeom prst="rect">
            <a:avLst/>
          </a:prstGeom>
          <a:noFill/>
        </p:spPr>
        <p:txBody>
          <a:bodyPr wrap="square" rtlCol="0">
            <a:spAutoFit/>
          </a:bodyPr>
          <a:lstStyle/>
          <a:p>
            <a:r>
              <a:rPr lang="en-US" sz="4000" dirty="0">
                <a:solidFill>
                  <a:srgbClr val="002060"/>
                </a:solidFill>
                <a:latin typeface="Cambria" panose="02040503050406030204" pitchFamily="18" charset="0"/>
                <a:ea typeface="Cambria" panose="02040503050406030204" pitchFamily="18" charset="0"/>
              </a:rPr>
              <a:t>Eligibility to become a Peer Reviewer</a:t>
            </a:r>
            <a:endParaRPr lang="en-IN" sz="4000" dirty="0">
              <a:solidFill>
                <a:srgbClr val="002060"/>
              </a:solidFill>
              <a:latin typeface="Cambria" panose="02040503050406030204" pitchFamily="18" charset="0"/>
              <a:ea typeface="Cambria" panose="02040503050406030204" pitchFamily="18" charset="0"/>
            </a:endParaRPr>
          </a:p>
        </p:txBody>
      </p:sp>
      <p:sp>
        <p:nvSpPr>
          <p:cNvPr id="13" name="Rectangle: Rounded Corners 6">
            <a:extLst>
              <a:ext uri="{FF2B5EF4-FFF2-40B4-BE49-F238E27FC236}">
                <a16:creationId xmlns:a16="http://schemas.microsoft.com/office/drawing/2014/main" xmlns="" id="{B4DFDA2F-E9E6-505F-64C2-23E5607777E1}"/>
              </a:ext>
            </a:extLst>
          </p:cNvPr>
          <p:cNvSpPr/>
          <p:nvPr/>
        </p:nvSpPr>
        <p:spPr>
          <a:xfrm>
            <a:off x="2029899" y="1124005"/>
            <a:ext cx="9426368" cy="5024758"/>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u="sng" spc="20" dirty="0">
                <a:effectLst/>
                <a:latin typeface="Times New Roman" pitchFamily="18" charset="0"/>
                <a:ea typeface="Calibri" panose="020F0502020204030204" pitchFamily="34" charset="0"/>
                <a:cs typeface="Times New Roman" pitchFamily="18" charset="0"/>
              </a:rPr>
              <a:t>A member in </a:t>
            </a:r>
            <a:r>
              <a:rPr lang="en-US" sz="2400" u="sng" spc="20" dirty="0" smtClean="0">
                <a:effectLst/>
                <a:latin typeface="Times New Roman" pitchFamily="18" charset="0"/>
                <a:ea typeface="Calibri" panose="020F0502020204030204" pitchFamily="34" charset="0"/>
                <a:cs typeface="Times New Roman" pitchFamily="18" charset="0"/>
              </a:rPr>
              <a:t>practice</a:t>
            </a:r>
          </a:p>
          <a:p>
            <a:pPr algn="ctr"/>
            <a:endParaRPr lang="en-US" sz="2400" spc="20" dirty="0">
              <a:effectLst/>
              <a:latin typeface="Times New Roman" pitchFamily="18" charset="0"/>
              <a:ea typeface="Calibri" panose="020F0502020204030204" pitchFamily="34" charset="0"/>
              <a:cs typeface="Times New Roman" pitchFamily="18" charset="0"/>
            </a:endParaRPr>
          </a:p>
          <a:p>
            <a:pPr algn="ctr"/>
            <a:r>
              <a:rPr lang="en-US" sz="2400" spc="20" dirty="0">
                <a:latin typeface="Times New Roman" pitchFamily="18" charset="0"/>
                <a:cs typeface="Times New Roman" pitchFamily="18" charset="0"/>
              </a:rPr>
              <a:t>a) having experience of at least 7 years of assurance practice</a:t>
            </a:r>
          </a:p>
          <a:p>
            <a:pPr algn="ctr"/>
            <a:r>
              <a:rPr lang="en-US" sz="2400" spc="20" dirty="0">
                <a:latin typeface="Times New Roman" pitchFamily="18" charset="0"/>
                <a:cs typeface="Times New Roman" pitchFamily="18" charset="0"/>
              </a:rPr>
              <a:t>OR</a:t>
            </a:r>
          </a:p>
          <a:p>
            <a:pPr algn="ctr"/>
            <a:r>
              <a:rPr lang="en-US" sz="2400" spc="20" dirty="0">
                <a:latin typeface="Times New Roman" pitchFamily="18" charset="0"/>
                <a:cs typeface="Times New Roman" pitchFamily="18" charset="0"/>
              </a:rPr>
              <a:t>b) having experience of at least 10 years in the employment </a:t>
            </a:r>
          </a:p>
          <a:p>
            <a:pPr algn="ctr"/>
            <a:r>
              <a:rPr lang="en-US" sz="2400" spc="20" dirty="0">
                <a:latin typeface="Times New Roman" pitchFamily="18" charset="0"/>
                <a:cs typeface="Times New Roman" pitchFamily="18" charset="0"/>
              </a:rPr>
              <a:t>+</a:t>
            </a:r>
          </a:p>
          <a:p>
            <a:pPr algn="ctr"/>
            <a:r>
              <a:rPr lang="en-US" sz="2400" spc="20" dirty="0">
                <a:latin typeface="Times New Roman" pitchFamily="18" charset="0"/>
                <a:cs typeface="Times New Roman" pitchFamily="18" charset="0"/>
              </a:rPr>
              <a:t>at least 3 years audit experience</a:t>
            </a:r>
          </a:p>
          <a:p>
            <a:pPr algn="ctr"/>
            <a:r>
              <a:rPr lang="en-US" sz="2400" spc="20" dirty="0">
                <a:latin typeface="Times New Roman" pitchFamily="18" charset="0"/>
                <a:cs typeface="Times New Roman" pitchFamily="18" charset="0"/>
              </a:rPr>
              <a:t>+</a:t>
            </a:r>
          </a:p>
          <a:p>
            <a:pPr algn="ctr"/>
            <a:r>
              <a:rPr lang="en-US" sz="2400" spc="20" dirty="0">
                <a:latin typeface="Times New Roman" pitchFamily="18" charset="0"/>
                <a:cs typeface="Times New Roman" pitchFamily="18" charset="0"/>
              </a:rPr>
              <a:t>he is in whole time practice at the time of enrollment</a:t>
            </a:r>
          </a:p>
          <a:p>
            <a:pPr algn="ctr"/>
            <a:r>
              <a:rPr lang="en-US" sz="2400" spc="20" dirty="0">
                <a:latin typeface="Times New Roman" pitchFamily="18" charset="0"/>
                <a:cs typeface="Times New Roman" pitchFamily="18" charset="0"/>
              </a:rPr>
              <a:t>and</a:t>
            </a:r>
          </a:p>
          <a:p>
            <a:pPr algn="ctr"/>
            <a:r>
              <a:rPr lang="en-US" sz="2400" spc="20" dirty="0">
                <a:latin typeface="Times New Roman" pitchFamily="18" charset="0"/>
                <a:cs typeface="Times New Roman" pitchFamily="18" charset="0"/>
              </a:rPr>
              <a:t>c) has undergone One day training for Peer Reviewers &amp; cleared the online test conducted by the Board.</a:t>
            </a:r>
          </a:p>
        </p:txBody>
      </p:sp>
      <p:sp>
        <p:nvSpPr>
          <p:cNvPr id="2" name="Slide Number Placeholder 1"/>
          <p:cNvSpPr>
            <a:spLocks noGrp="1"/>
          </p:cNvSpPr>
          <p:nvPr>
            <p:ph type="sldNum" sz="quarter" idx="12"/>
          </p:nvPr>
        </p:nvSpPr>
        <p:spPr/>
        <p:txBody>
          <a:bodyPr/>
          <a:lstStyle/>
          <a:p>
            <a:fld id="{FFB73F3D-0041-4AA4-B0CC-83A87CB05033}" type="slidenum">
              <a:rPr lang="en-IN" smtClean="0"/>
              <a:t>27</a:t>
            </a:fld>
            <a:endParaRPr lang="en-IN" dirty="0"/>
          </a:p>
        </p:txBody>
      </p:sp>
    </p:spTree>
    <p:extLst>
      <p:ext uri="{BB962C8B-B14F-4D97-AF65-F5344CB8AC3E}">
        <p14:creationId xmlns:p14="http://schemas.microsoft.com/office/powerpoint/2010/main" val="3930325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145406" y="93550"/>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Eligibility to become a Peer Reviewer</a:t>
            </a:r>
            <a:endParaRPr lang="en-IN" sz="3200" b="1" dirty="0">
              <a:solidFill>
                <a:srgbClr val="002060"/>
              </a:solidFill>
              <a:latin typeface="Cambria" panose="02040503050406030204" pitchFamily="18" charset="0"/>
              <a:ea typeface="Cambria" panose="02040503050406030204" pitchFamily="18" charset="0"/>
            </a:endParaRPr>
          </a:p>
        </p:txBody>
      </p:sp>
      <p:sp>
        <p:nvSpPr>
          <p:cNvPr id="14" name="Rectangle: Rounded Corners 7">
            <a:extLst>
              <a:ext uri="{FF2B5EF4-FFF2-40B4-BE49-F238E27FC236}">
                <a16:creationId xmlns:a16="http://schemas.microsoft.com/office/drawing/2014/main" xmlns="" id="{058074DA-FFEE-82EF-6329-9F162BC5A159}"/>
              </a:ext>
            </a:extLst>
          </p:cNvPr>
          <p:cNvSpPr/>
          <p:nvPr/>
        </p:nvSpPr>
        <p:spPr>
          <a:xfrm>
            <a:off x="356261" y="1164543"/>
            <a:ext cx="11146762" cy="4531154"/>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r>
              <a:rPr lang="en-US" sz="3000" b="1" u="sng" spc="20" dirty="0">
                <a:solidFill>
                  <a:schemeClr val="tx1"/>
                </a:solidFill>
                <a:effectLst/>
                <a:ea typeface="Calibri" panose="020F0502020204030204" pitchFamily="34" charset="0"/>
                <a:cs typeface="Times New Roman" panose="02020603050405020304" pitchFamily="18" charset="0"/>
              </a:rPr>
              <a:t>A member shall not be eligible if</a:t>
            </a:r>
            <a:br>
              <a:rPr lang="en-US" sz="3000" b="1" u="sng" spc="20" dirty="0">
                <a:solidFill>
                  <a:schemeClr val="tx1"/>
                </a:solidFill>
                <a:effectLst/>
                <a:ea typeface="Calibri" panose="020F0502020204030204" pitchFamily="34" charset="0"/>
                <a:cs typeface="Times New Roman" panose="02020603050405020304" pitchFamily="18" charset="0"/>
              </a:rPr>
            </a:br>
            <a:endParaRPr lang="en-US" sz="3000" spc="20" dirty="0">
              <a:solidFill>
                <a:schemeClr val="tx1"/>
              </a:solidFill>
              <a:effectLst/>
              <a:ea typeface="Calibri" panose="020F0502020204030204" pitchFamily="34" charset="0"/>
              <a:cs typeface="Times New Roman" panose="02020603050405020304" pitchFamily="18" charset="0"/>
            </a:endParaRPr>
          </a:p>
          <a:p>
            <a:pPr marL="342900" indent="-342900" algn="just">
              <a:buAutoNum type="alphaLcParenR"/>
            </a:pPr>
            <a:r>
              <a:rPr lang="en-US" sz="2700" spc="20" dirty="0">
                <a:solidFill>
                  <a:schemeClr val="tx1"/>
                </a:solidFill>
                <a:effectLst/>
                <a:ea typeface="Calibri" panose="020F0502020204030204" pitchFamily="34" charset="0"/>
                <a:cs typeface="Times New Roman" panose="02020603050405020304" pitchFamily="18" charset="0"/>
              </a:rPr>
              <a:t>any disciplinary action / proceeding is pending with him.</a:t>
            </a:r>
          </a:p>
          <a:p>
            <a:pPr marL="342900" indent="-342900" algn="just">
              <a:buAutoNum type="alphaLcParenR"/>
            </a:pPr>
            <a:r>
              <a:rPr lang="en-US" sz="2700" spc="20" dirty="0">
                <a:solidFill>
                  <a:schemeClr val="tx1"/>
                </a:solidFill>
                <a:effectLst/>
                <a:ea typeface="Calibri" panose="020F0502020204030204" pitchFamily="34" charset="0"/>
                <a:cs typeface="Times New Roman" panose="02020603050405020304" pitchFamily="18" charset="0"/>
              </a:rPr>
              <a:t>he has been found guilty of professional or other misconduct</a:t>
            </a:r>
            <a:endParaRPr lang="en-US" sz="2700" spc="20" dirty="0">
              <a:solidFill>
                <a:schemeClr val="tx1"/>
              </a:solidFill>
              <a:ea typeface="Calibri" panose="020F0502020204030204" pitchFamily="34" charset="0"/>
              <a:cs typeface="Times New Roman" panose="02020603050405020304" pitchFamily="18" charset="0"/>
            </a:endParaRPr>
          </a:p>
          <a:p>
            <a:pPr marL="342900" indent="-342900" algn="just">
              <a:buAutoNum type="alphaLcParenR"/>
            </a:pPr>
            <a:r>
              <a:rPr lang="en-US" sz="2700" spc="20" dirty="0">
                <a:solidFill>
                  <a:schemeClr val="tx1"/>
                </a:solidFill>
                <a:effectLst/>
                <a:ea typeface="Calibri" panose="020F0502020204030204" pitchFamily="34" charset="0"/>
                <a:cs typeface="Times New Roman" panose="02020603050405020304" pitchFamily="18" charset="0"/>
              </a:rPr>
              <a:t>he has been convicted by a competent court whether within or outside India, of an offence involving moral turpitude and punishable with </a:t>
            </a:r>
            <a:r>
              <a:rPr lang="en-US" sz="2700" spc="20" dirty="0" smtClean="0">
                <a:solidFill>
                  <a:schemeClr val="tx1"/>
                </a:solidFill>
                <a:effectLst/>
                <a:ea typeface="Calibri" panose="020F0502020204030204" pitchFamily="34" charset="0"/>
                <a:cs typeface="Times New Roman" panose="02020603050405020304" pitchFamily="18" charset="0"/>
              </a:rPr>
              <a:t>imprisonment</a:t>
            </a:r>
          </a:p>
          <a:p>
            <a:pPr marL="342900" lvl="0" indent="-342900" algn="just">
              <a:buFontTx/>
              <a:buAutoNum type="alphaLcParenR"/>
            </a:pPr>
            <a:r>
              <a:rPr lang="en-US" sz="2800" dirty="0"/>
              <a:t>He/she or his/her partners have </a:t>
            </a:r>
            <a:r>
              <a:rPr lang="en-US" sz="2800" b="1" dirty="0"/>
              <a:t>any obligation or conflict of interest</a:t>
            </a:r>
            <a:r>
              <a:rPr lang="en-US" sz="2800" dirty="0"/>
              <a:t> with the Practice Unit or its partners/personnel.</a:t>
            </a:r>
          </a:p>
          <a:p>
            <a:pPr algn="just"/>
            <a:endParaRPr lang="en-US" sz="2700" spc="20" dirty="0">
              <a:solidFill>
                <a:schemeClr val="tx1"/>
              </a:solidFill>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fld id="{FFB73F3D-0041-4AA4-B0CC-83A87CB05033}" type="slidenum">
              <a:rPr lang="en-IN" smtClean="0"/>
              <a:t>28</a:t>
            </a:fld>
            <a:endParaRPr lang="en-IN" dirty="0"/>
          </a:p>
        </p:txBody>
      </p:sp>
    </p:spTree>
    <p:extLst>
      <p:ext uri="{BB962C8B-B14F-4D97-AF65-F5344CB8AC3E}">
        <p14:creationId xmlns:p14="http://schemas.microsoft.com/office/powerpoint/2010/main" val="2770875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83609" y="400383"/>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Eligibility to become a Peer Reviewer</a:t>
            </a:r>
            <a:endParaRPr lang="en-IN" sz="3200" b="1" dirty="0">
              <a:solidFill>
                <a:srgbClr val="002060"/>
              </a:solidFill>
              <a:latin typeface="Cambria" panose="02040503050406030204" pitchFamily="18" charset="0"/>
              <a:ea typeface="Cambria" panose="02040503050406030204" pitchFamily="18" charset="0"/>
            </a:endParaRPr>
          </a:p>
        </p:txBody>
      </p:sp>
      <p:sp>
        <p:nvSpPr>
          <p:cNvPr id="14" name="Rectangle: Rounded Corners 7">
            <a:extLst>
              <a:ext uri="{FF2B5EF4-FFF2-40B4-BE49-F238E27FC236}">
                <a16:creationId xmlns:a16="http://schemas.microsoft.com/office/drawing/2014/main" xmlns="" id="{058074DA-FFEE-82EF-6329-9F162BC5A159}"/>
              </a:ext>
            </a:extLst>
          </p:cNvPr>
          <p:cNvSpPr/>
          <p:nvPr/>
        </p:nvSpPr>
        <p:spPr>
          <a:xfrm>
            <a:off x="273133" y="1417905"/>
            <a:ext cx="11602191" cy="444649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just">
              <a:spcBef>
                <a:spcPts val="600"/>
              </a:spcBef>
            </a:pPr>
            <a:r>
              <a:rPr lang="en-US" sz="3200" spc="20" dirty="0" smtClean="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Additional Restriction:</a:t>
            </a:r>
          </a:p>
          <a:p>
            <a:pPr algn="just">
              <a:spcBef>
                <a:spcPts val="600"/>
              </a:spcBef>
            </a:pPr>
            <a:r>
              <a:rPr lang="en-US" sz="3200" spc="20" dirty="0" smtClean="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A </a:t>
            </a:r>
            <a:r>
              <a:rPr lang="en-US" sz="3200"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Peer Reviewer shall not accept any professional assignment from the Practice Unit </a:t>
            </a:r>
            <a:r>
              <a:rPr lang="en-US" sz="3200" u="sng"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for a period of two years from the date of appointment</a:t>
            </a:r>
            <a:r>
              <a:rPr lang="en-US" sz="3200"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3200" spc="20" dirty="0">
                <a:solidFill>
                  <a:schemeClr val="tx1"/>
                </a:solidFill>
                <a:latin typeface="Arial Narrow" panose="020B0606020202030204" pitchFamily="34" charset="0"/>
                <a:ea typeface="Calibri" panose="020F0502020204030204" pitchFamily="34" charset="0"/>
                <a:cs typeface="Times New Roman" panose="02020603050405020304" pitchFamily="18" charset="0"/>
              </a:rPr>
              <a:t>Fur</a:t>
            </a:r>
            <a:r>
              <a:rPr lang="en-US" sz="3200"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ther, he should not have accepted any professional assignment from the Practice Unit for a </a:t>
            </a:r>
            <a:r>
              <a:rPr lang="en-US" sz="3200" u="sng"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period of two years prior to the date of appointment</a:t>
            </a:r>
            <a:r>
              <a:rPr lang="en-US" sz="3200" spc="20" dirty="0">
                <a:solidFill>
                  <a:schemeClr val="tx1"/>
                </a:solidFill>
                <a:effectLst/>
                <a:latin typeface="Arial Narrow" panose="020B0606020202030204" pitchFamily="34" charset="0"/>
                <a:ea typeface="Calibri" panose="020F0502020204030204" pitchFamily="34" charset="0"/>
                <a:cs typeface="Times New Roman" panose="02020603050405020304" pitchFamily="18" charset="0"/>
              </a:rPr>
              <a:t> as a Peer reviewer of that Practice Unit or its partners in case of a firm.</a:t>
            </a:r>
            <a:endParaRPr lang="en-US" sz="3200" spc="20" dirty="0">
              <a:solidFill>
                <a:schemeClr val="tx1"/>
              </a:solidFill>
              <a:latin typeface="Arial Narrow" panose="020B0606020202030204" pitchFamily="34" charset="0"/>
              <a:ea typeface="Calibri" panose="020F0502020204030204" pitchFamily="34" charset="0"/>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fld id="{FFB73F3D-0041-4AA4-B0CC-83A87CB05033}" type="slidenum">
              <a:rPr lang="en-IN" smtClean="0"/>
              <a:t>29</a:t>
            </a:fld>
            <a:endParaRPr lang="en-IN" dirty="0"/>
          </a:p>
        </p:txBody>
      </p:sp>
    </p:spTree>
    <p:extLst>
      <p:ext uri="{BB962C8B-B14F-4D97-AF65-F5344CB8AC3E}">
        <p14:creationId xmlns:p14="http://schemas.microsoft.com/office/powerpoint/2010/main" val="2944361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a:effectLst/>
              </a:rPr>
              <a:t>What is the need for peer review?  </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Peer Review helps reassure stakeholders and society that the Chartered Accountancy profession is conscious of its responsibilities and is committed to maintaining the highest standards in audit and assurance services. It serves as an effective tool for self-regulation by evaluating whether practicing members have adequate systems and procedures in place to comply with technical, ethical, and professional standards.</a:t>
            </a:r>
          </a:p>
          <a:p>
            <a:pPr algn="just"/>
            <a:r>
              <a:rPr lang="en-US" dirty="0"/>
              <a:t>The Peer Review process aims to enhance the quality and credibility of services rendered by members of the Institute of Chartered Accountants of India in public practice and to promote consistency, best practices, and public confidence in the profession</a:t>
            </a:r>
            <a:r>
              <a:rPr lang="en-US" dirty="0" smtClean="0"/>
              <a:t>.</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3</a:t>
            </a:fld>
            <a:endParaRPr lang="en-IN" dirty="0"/>
          </a:p>
        </p:txBody>
      </p:sp>
    </p:spTree>
    <p:extLst>
      <p:ext uri="{BB962C8B-B14F-4D97-AF65-F5344CB8AC3E}">
        <p14:creationId xmlns:p14="http://schemas.microsoft.com/office/powerpoint/2010/main" val="199254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a:effectLst/>
              </a:rPr>
              <a:t>Steps to be followed for empanelment as a peer reviewer</a:t>
            </a:r>
            <a:r>
              <a:rPr lang="en-IN" b="1" dirty="0" smtClean="0">
                <a:effectLst/>
              </a:rPr>
              <a:t>:</a:t>
            </a:r>
            <a:endParaRPr lang="en-US" dirty="0"/>
          </a:p>
        </p:txBody>
      </p:sp>
      <p:sp>
        <p:nvSpPr>
          <p:cNvPr id="3" name="Content Placeholder 2"/>
          <p:cNvSpPr>
            <a:spLocks noGrp="1"/>
          </p:cNvSpPr>
          <p:nvPr>
            <p:ph idx="1"/>
          </p:nvPr>
        </p:nvSpPr>
        <p:spPr>
          <a:xfrm>
            <a:off x="1792224" y="1611573"/>
            <a:ext cx="9997440" cy="4800600"/>
          </a:xfrm>
        </p:spPr>
        <p:txBody>
          <a:bodyPr>
            <a:noAutofit/>
          </a:bodyPr>
          <a:lstStyle/>
          <a:p>
            <a:pPr marL="425196" lvl="0" indent="-342900">
              <a:buFont typeface="+mj-lt"/>
              <a:buAutoNum type="arabicPeriod"/>
            </a:pPr>
            <a:r>
              <a:rPr lang="en-US" sz="1400" b="1" dirty="0">
                <a:latin typeface="Arial" panose="020B0604020202020204" pitchFamily="34" charset="0"/>
                <a:cs typeface="Arial" panose="020B0604020202020204" pitchFamily="34" charset="0"/>
              </a:rPr>
              <a:t>Check Eligibility</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Ensure fulfillment of the prescribed eligibility criteria, including required </a:t>
            </a:r>
            <a:r>
              <a:rPr lang="en-US" sz="1400" b="1" dirty="0">
                <a:latin typeface="Arial" panose="020B0604020202020204" pitchFamily="34" charset="0"/>
                <a:cs typeface="Arial" panose="020B0604020202020204" pitchFamily="34" charset="0"/>
              </a:rPr>
              <a:t>practice experience</a:t>
            </a:r>
            <a:r>
              <a:rPr lang="en-US" sz="1400" dirty="0">
                <a:latin typeface="Arial" panose="020B0604020202020204" pitchFamily="34" charset="0"/>
                <a:cs typeface="Arial" panose="020B0604020202020204" pitchFamily="34" charset="0"/>
              </a:rPr>
              <a:t> and holding a </a:t>
            </a:r>
            <a:r>
              <a:rPr lang="en-US" sz="1400" b="1" dirty="0">
                <a:latin typeface="Arial" panose="020B0604020202020204" pitchFamily="34" charset="0"/>
                <a:cs typeface="Arial" panose="020B0604020202020204" pitchFamily="34" charset="0"/>
              </a:rPr>
              <a:t>valid Certificate of Practice (COP</a:t>
            </a:r>
            <a:r>
              <a:rPr lang="en-US" sz="1400" b="1" dirty="0" smtClean="0">
                <a:latin typeface="Arial" panose="020B0604020202020204" pitchFamily="34" charset="0"/>
                <a:cs typeface="Arial" panose="020B0604020202020204" pitchFamily="34" charset="0"/>
              </a:rPr>
              <a:t>)</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Online Application</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Submit the </a:t>
            </a:r>
            <a:r>
              <a:rPr lang="en-US" sz="1400" b="1" dirty="0">
                <a:latin typeface="Arial" panose="020B0604020202020204" pitchFamily="34" charset="0"/>
                <a:cs typeface="Arial" panose="020B0604020202020204" pitchFamily="34" charset="0"/>
              </a:rPr>
              <a:t>online application for empanelment</a:t>
            </a:r>
            <a:r>
              <a:rPr lang="en-US" sz="1400" dirty="0">
                <a:latin typeface="Arial" panose="020B0604020202020204" pitchFamily="34" charset="0"/>
                <a:cs typeface="Arial" panose="020B0604020202020204" pitchFamily="34" charset="0"/>
              </a:rPr>
              <a:t> as a Peer Reviewer in the prescribed form on the ICAI / Peer Review Board portal</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Mandatory Training</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successfully undergo the </a:t>
            </a:r>
            <a:r>
              <a:rPr lang="en-US" sz="1400" b="1" dirty="0">
                <a:latin typeface="Arial" panose="020B0604020202020204" pitchFamily="34" charset="0"/>
                <a:cs typeface="Arial" panose="020B0604020202020204" pitchFamily="34" charset="0"/>
              </a:rPr>
              <a:t>Peer Reviewer Training Programme</a:t>
            </a:r>
            <a:r>
              <a:rPr lang="en-US" sz="1400" dirty="0">
                <a:latin typeface="Arial" panose="020B0604020202020204" pitchFamily="34" charset="0"/>
                <a:cs typeface="Arial" panose="020B0604020202020204" pitchFamily="34" charset="0"/>
              </a:rPr>
              <a:t> conducted or recognized by the Peer Review Board</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Qualifying Test / Assessment</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Clear the </a:t>
            </a:r>
            <a:r>
              <a:rPr lang="en-US" sz="1400" b="1" dirty="0">
                <a:latin typeface="Arial" panose="020B0604020202020204" pitchFamily="34" charset="0"/>
                <a:cs typeface="Arial" panose="020B0604020202020204" pitchFamily="34" charset="0"/>
              </a:rPr>
              <a:t>mandatory test/assessment</a:t>
            </a:r>
            <a:r>
              <a:rPr lang="en-US" sz="1400" dirty="0">
                <a:latin typeface="Arial" panose="020B0604020202020204" pitchFamily="34" charset="0"/>
                <a:cs typeface="Arial" panose="020B0604020202020204" pitchFamily="34" charset="0"/>
              </a:rPr>
              <a:t> prescribed by the Peer Review Board, wherever applicable</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Empanelment by the Peer Review Board</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On fulfillment of all conditions, the member is </a:t>
            </a:r>
            <a:r>
              <a:rPr lang="en-US" sz="1400" b="1" dirty="0">
                <a:latin typeface="Arial" panose="020B0604020202020204" pitchFamily="34" charset="0"/>
                <a:cs typeface="Arial" panose="020B0604020202020204" pitchFamily="34" charset="0"/>
              </a:rPr>
              <a:t>empanelled as a Peer Reviewer</a:t>
            </a:r>
            <a:r>
              <a:rPr lang="en-US" sz="1400" dirty="0">
                <a:latin typeface="Arial" panose="020B0604020202020204" pitchFamily="34" charset="0"/>
                <a:cs typeface="Arial" panose="020B0604020202020204" pitchFamily="34" charset="0"/>
              </a:rPr>
              <a:t> by the Peer Review Board</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Declarations &amp; Confidentiality</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before accepting any assignment, submit the prescribed </a:t>
            </a:r>
            <a:r>
              <a:rPr lang="en-US" sz="1400" b="1" dirty="0">
                <a:latin typeface="Arial" panose="020B0604020202020204" pitchFamily="34" charset="0"/>
                <a:cs typeface="Arial" panose="020B0604020202020204" pitchFamily="34" charset="0"/>
              </a:rPr>
              <a:t>independence declaration</a:t>
            </a:r>
            <a:r>
              <a:rPr lang="en-US" sz="1400" dirty="0">
                <a:latin typeface="Arial" panose="020B0604020202020204" pitchFamily="34" charset="0"/>
                <a:cs typeface="Arial" panose="020B0604020202020204" pitchFamily="34" charset="0"/>
              </a:rPr>
              <a:t> and </a:t>
            </a:r>
            <a:r>
              <a:rPr lang="en-US" sz="1400" b="1" dirty="0">
                <a:latin typeface="Arial" panose="020B0604020202020204" pitchFamily="34" charset="0"/>
                <a:cs typeface="Arial" panose="020B0604020202020204" pitchFamily="34" charset="0"/>
              </a:rPr>
              <a:t>confidentiality undertaking</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pPr marL="425196" lvl="0" indent="-342900">
              <a:buFont typeface="+mj-lt"/>
              <a:buAutoNum type="arabicPeriod"/>
            </a:pPr>
            <a:r>
              <a:rPr lang="en-US" sz="1400" b="1" dirty="0">
                <a:latin typeface="Arial" panose="020B0604020202020204" pitchFamily="34" charset="0"/>
                <a:cs typeface="Arial" panose="020B0604020202020204" pitchFamily="34" charset="0"/>
              </a:rPr>
              <a:t>Allocation of Assignments</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Peer Review assignments are allotted by the </a:t>
            </a:r>
            <a:r>
              <a:rPr lang="en-US" sz="1400" b="1" dirty="0">
                <a:latin typeface="Arial" panose="020B0604020202020204" pitchFamily="34" charset="0"/>
                <a:cs typeface="Arial" panose="020B0604020202020204" pitchFamily="34" charset="0"/>
              </a:rPr>
              <a:t>Peer Review Board</a:t>
            </a:r>
            <a:r>
              <a:rPr lang="en-US" sz="1400" dirty="0">
                <a:latin typeface="Arial" panose="020B0604020202020204" pitchFamily="34" charset="0"/>
                <a:cs typeface="Arial" panose="020B0604020202020204" pitchFamily="34" charset="0"/>
              </a:rPr>
              <a:t>, subject to independence and conflict-of-interest checks.</a:t>
            </a:r>
          </a:p>
          <a:p>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FFB73F3D-0041-4AA4-B0CC-83A87CB05033}" type="slidenum">
              <a:rPr lang="en-IN" smtClean="0"/>
              <a:t>30</a:t>
            </a:fld>
            <a:endParaRPr lang="en-IN" dirty="0"/>
          </a:p>
        </p:txBody>
      </p:sp>
    </p:spTree>
    <p:extLst>
      <p:ext uri="{BB962C8B-B14F-4D97-AF65-F5344CB8AC3E}">
        <p14:creationId xmlns:p14="http://schemas.microsoft.com/office/powerpoint/2010/main" val="4245649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533713" y="93550"/>
            <a:ext cx="5581071"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Cost of Peer Review</a:t>
            </a:r>
            <a:endParaRPr lang="en-IN" sz="3200" b="1" dirty="0">
              <a:solidFill>
                <a:srgbClr val="002060"/>
              </a:solidFill>
              <a:latin typeface="Cambria" panose="02040503050406030204" pitchFamily="18" charset="0"/>
              <a:ea typeface="Cambria" panose="02040503050406030204" pitchFamily="18" charset="0"/>
            </a:endParaRPr>
          </a:p>
        </p:txBody>
      </p:sp>
      <p:sp>
        <p:nvSpPr>
          <p:cNvPr id="13" name="Rectangle: Rounded Corners 6">
            <a:extLst>
              <a:ext uri="{FF2B5EF4-FFF2-40B4-BE49-F238E27FC236}">
                <a16:creationId xmlns:a16="http://schemas.microsoft.com/office/drawing/2014/main" xmlns="" id="{B4DFDA2F-E9E6-505F-64C2-23E5607777E1}"/>
              </a:ext>
            </a:extLst>
          </p:cNvPr>
          <p:cNvSpPr/>
          <p:nvPr/>
        </p:nvSpPr>
        <p:spPr>
          <a:xfrm>
            <a:off x="482885" y="1034600"/>
            <a:ext cx="11190559" cy="4694399"/>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sz="1500" spc="20" dirty="0">
              <a:cs typeface="Times New Roman" panose="02020603050405020304" pitchFamily="18" charset="0"/>
            </a:endParaRPr>
          </a:p>
        </p:txBody>
      </p:sp>
      <p:sp>
        <p:nvSpPr>
          <p:cNvPr id="3" name="Rectangle 2">
            <a:extLst>
              <a:ext uri="{FF2B5EF4-FFF2-40B4-BE49-F238E27FC236}">
                <a16:creationId xmlns:a16="http://schemas.microsoft.com/office/drawing/2014/main" xmlns="" id="{366CC04D-35A5-FF7B-8708-33B03CE96C3A}"/>
              </a:ext>
            </a:extLst>
          </p:cNvPr>
          <p:cNvSpPr/>
          <p:nvPr/>
        </p:nvSpPr>
        <p:spPr>
          <a:xfrm>
            <a:off x="1422391" y="5584082"/>
            <a:ext cx="10769609" cy="91485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63500" marR="231775" algn="just">
              <a:lnSpc>
                <a:spcPct val="107000"/>
              </a:lnSpc>
              <a:spcBef>
                <a:spcPts val="365"/>
              </a:spcBef>
              <a:spcAft>
                <a:spcPts val="0"/>
              </a:spcAft>
            </a:pPr>
            <a:r>
              <a:rPr lang="en-US" dirty="0"/>
              <a:t>* For calculating Average gross receipts/ revenue from assurance service clients of Practice Unit (Per Annum) the sum total of gross receipts/ revenue from assurance service clients for all the periods under review shall be divided by number of years under review.</a:t>
            </a:r>
            <a:endParaRPr lang="en-IN" dirty="0"/>
          </a:p>
        </p:txBody>
      </p:sp>
      <p:sp>
        <p:nvSpPr>
          <p:cNvPr id="2" name="TextBox 1">
            <a:extLst>
              <a:ext uri="{FF2B5EF4-FFF2-40B4-BE49-F238E27FC236}">
                <a16:creationId xmlns:a16="http://schemas.microsoft.com/office/drawing/2014/main" xmlns="" id="{2634D453-6214-3B06-9BDB-4042E7B0CFC5}"/>
              </a:ext>
            </a:extLst>
          </p:cNvPr>
          <p:cNvSpPr txBox="1"/>
          <p:nvPr/>
        </p:nvSpPr>
        <p:spPr>
          <a:xfrm>
            <a:off x="1558285" y="963539"/>
            <a:ext cx="10633715" cy="384272"/>
          </a:xfrm>
          <a:prstGeom prst="rect">
            <a:avLst/>
          </a:prstGeom>
          <a:noFill/>
        </p:spPr>
        <p:txBody>
          <a:bodyPr wrap="square" rtlCol="0">
            <a:spAutoFit/>
          </a:bodyPr>
          <a:lstStyle/>
          <a:p>
            <a:pPr marR="227330" lvl="0">
              <a:lnSpc>
                <a:spcPct val="115000"/>
              </a:lnSpc>
              <a:spcBef>
                <a:spcPts val="780"/>
              </a:spcBef>
              <a:spcAft>
                <a:spcPts val="0"/>
              </a:spcAft>
              <a:buSzPts val="1100"/>
              <a:tabLst>
                <a:tab pos="521335" algn="l"/>
              </a:tabLst>
            </a:pPr>
            <a:r>
              <a:rPr lang="en-US" dirty="0"/>
              <a:t>Minimum fee recommended for Practice Units where the period of Review  is 3 years:</a:t>
            </a:r>
            <a:endParaRPr lang="en-IN" dirty="0"/>
          </a:p>
        </p:txBody>
      </p:sp>
      <p:graphicFrame>
        <p:nvGraphicFramePr>
          <p:cNvPr id="21" name="Table 20">
            <a:extLst>
              <a:ext uri="{FF2B5EF4-FFF2-40B4-BE49-F238E27FC236}">
                <a16:creationId xmlns:a16="http://schemas.microsoft.com/office/drawing/2014/main" xmlns="" id="{B67DCF1B-F386-1E65-DC60-0E454472081B}"/>
              </a:ext>
            </a:extLst>
          </p:cNvPr>
          <p:cNvGraphicFramePr>
            <a:graphicFrameLocks noGrp="1"/>
          </p:cNvGraphicFramePr>
          <p:nvPr>
            <p:extLst>
              <p:ext uri="{D42A27DB-BD31-4B8C-83A1-F6EECF244321}">
                <p14:modId xmlns:p14="http://schemas.microsoft.com/office/powerpoint/2010/main" val="1162998366"/>
              </p:ext>
            </p:extLst>
          </p:nvPr>
        </p:nvGraphicFramePr>
        <p:xfrm>
          <a:off x="1433015" y="1359687"/>
          <a:ext cx="10590943" cy="4186549"/>
        </p:xfrm>
        <a:graphic>
          <a:graphicData uri="http://schemas.openxmlformats.org/drawingml/2006/table">
            <a:tbl>
              <a:tblPr firstRow="1" bandRow="1">
                <a:tableStyleId>{3B4B98B0-60AC-42C2-AFA5-B58CD77FA1E5}</a:tableStyleId>
              </a:tblPr>
              <a:tblGrid>
                <a:gridCol w="4403903">
                  <a:extLst>
                    <a:ext uri="{9D8B030D-6E8A-4147-A177-3AD203B41FA5}">
                      <a16:colId xmlns:a16="http://schemas.microsoft.com/office/drawing/2014/main" xmlns="" val="128084349"/>
                    </a:ext>
                  </a:extLst>
                </a:gridCol>
                <a:gridCol w="1417213">
                  <a:extLst>
                    <a:ext uri="{9D8B030D-6E8A-4147-A177-3AD203B41FA5}">
                      <a16:colId xmlns:a16="http://schemas.microsoft.com/office/drawing/2014/main" xmlns="" val="3058647860"/>
                    </a:ext>
                  </a:extLst>
                </a:gridCol>
                <a:gridCol w="2764151">
                  <a:extLst>
                    <a:ext uri="{9D8B030D-6E8A-4147-A177-3AD203B41FA5}">
                      <a16:colId xmlns:a16="http://schemas.microsoft.com/office/drawing/2014/main" xmlns="" val="1498260008"/>
                    </a:ext>
                  </a:extLst>
                </a:gridCol>
                <a:gridCol w="2005676">
                  <a:extLst>
                    <a:ext uri="{9D8B030D-6E8A-4147-A177-3AD203B41FA5}">
                      <a16:colId xmlns:a16="http://schemas.microsoft.com/office/drawing/2014/main" xmlns="" val="1858689859"/>
                    </a:ext>
                  </a:extLst>
                </a:gridCol>
              </a:tblGrid>
              <a:tr h="977382">
                <a:tc>
                  <a:txBody>
                    <a:bodyPr/>
                    <a:lstStyle/>
                    <a:p>
                      <a:pPr marL="321310" marR="231140" indent="1270" algn="just">
                        <a:lnSpc>
                          <a:spcPct val="115000"/>
                        </a:lnSpc>
                        <a:spcAft>
                          <a:spcPts val="0"/>
                        </a:spcAft>
                      </a:pPr>
                      <a:r>
                        <a:rPr lang="en-US" dirty="0"/>
                        <a:t>Average gross receipts *</a:t>
                      </a:r>
                      <a:endParaRPr lang="en-IN" dirty="0"/>
                    </a:p>
                  </a:txBody>
                  <a:tcPr marL="0" marR="0" marT="0" marB="0"/>
                </a:tc>
                <a:tc>
                  <a:txBody>
                    <a:bodyPr/>
                    <a:lstStyle/>
                    <a:p>
                      <a:pPr marL="321310" marR="231140" indent="1270" algn="just">
                        <a:lnSpc>
                          <a:spcPct val="115000"/>
                        </a:lnSpc>
                        <a:spcAft>
                          <a:spcPts val="0"/>
                        </a:spcAft>
                      </a:pPr>
                      <a:r>
                        <a:rPr lang="en-US" dirty="0"/>
                        <a:t>Fees</a:t>
                      </a:r>
                      <a:endParaRPr lang="en-IN"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dirty="0"/>
                        <a:t>Fees for PU conducting Statutory Audit of Listed entities</a:t>
                      </a: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dirty="0"/>
                        <a:t>Additional Fees for AQMM </a:t>
                      </a:r>
                      <a:r>
                        <a:rPr lang="en-IN" dirty="0" smtClean="0"/>
                        <a:t>Review</a:t>
                      </a:r>
                      <a:endParaRPr lang="en-IN" dirty="0"/>
                    </a:p>
                  </a:txBody>
                  <a:tcPr/>
                </a:tc>
                <a:extLst>
                  <a:ext uri="{0D108BD9-81ED-4DB2-BD59-A6C34878D82A}">
                    <a16:rowId xmlns:a16="http://schemas.microsoft.com/office/drawing/2014/main" xmlns="" val="3061595479"/>
                  </a:ext>
                </a:extLst>
              </a:tr>
              <a:tr h="332911">
                <a:tc>
                  <a:txBody>
                    <a:bodyPr/>
                    <a:lstStyle/>
                    <a:p>
                      <a:pPr marL="48260">
                        <a:lnSpc>
                          <a:spcPts val="1320"/>
                        </a:lnSpc>
                      </a:pPr>
                      <a:r>
                        <a:rPr lang="en-US" sz="1700" dirty="0" err="1" smtClean="0">
                          <a:effectLst/>
                        </a:rPr>
                        <a:t>Upto</a:t>
                      </a:r>
                      <a:r>
                        <a:rPr lang="en-US" sz="1700" spc="-10" dirty="0" smtClean="0">
                          <a:effectLst/>
                        </a:rPr>
                        <a:t> </a:t>
                      </a:r>
                      <a:r>
                        <a:rPr lang="en-US" sz="1700" dirty="0">
                          <a:effectLst/>
                        </a:rPr>
                        <a:t>Rs</a:t>
                      </a:r>
                      <a:r>
                        <a:rPr lang="en-US" sz="1700" spc="5" dirty="0">
                          <a:effectLst/>
                        </a:rPr>
                        <a:t> </a:t>
                      </a:r>
                      <a:r>
                        <a:rPr lang="en-US" sz="1700" dirty="0">
                          <a:effectLst/>
                        </a:rPr>
                        <a:t>10</a:t>
                      </a:r>
                      <a:r>
                        <a:rPr lang="en-US" sz="1700" spc="-5" dirty="0">
                          <a:effectLst/>
                        </a:rPr>
                        <a:t> </a:t>
                      </a:r>
                      <a:r>
                        <a:rPr lang="en-US" sz="1700" dirty="0">
                          <a:effectLst/>
                        </a:rPr>
                        <a:t>lacs</a:t>
                      </a:r>
                      <a:r>
                        <a:rPr lang="en-US" sz="1700" spc="-5" dirty="0">
                          <a:effectLst/>
                        </a:rPr>
                        <a:t> </a:t>
                      </a:r>
                      <a:r>
                        <a:rPr lang="en-US" sz="1700" dirty="0">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124460">
                        <a:lnSpc>
                          <a:spcPts val="1320"/>
                        </a:lnSpc>
                      </a:pPr>
                      <a:r>
                        <a:rPr lang="en-US" sz="1700" dirty="0">
                          <a:effectLst/>
                        </a:rPr>
                        <a:t>Rs</a:t>
                      </a:r>
                      <a:r>
                        <a:rPr lang="en-US" sz="1700" spc="-5" dirty="0">
                          <a:effectLst/>
                        </a:rPr>
                        <a:t> </a:t>
                      </a:r>
                      <a:r>
                        <a:rPr lang="en-US" sz="1700" dirty="0">
                          <a:effectLst/>
                        </a:rPr>
                        <a:t>15,000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20"/>
                        </a:lnSpc>
                        <a:spcAft>
                          <a:spcPts val="0"/>
                        </a:spcAft>
                      </a:pPr>
                      <a:r>
                        <a:rPr lang="en-US" sz="1700" dirty="0">
                          <a:effectLst/>
                        </a:rPr>
                        <a:t>Rs.</a:t>
                      </a:r>
                      <a:r>
                        <a:rPr lang="en-US" sz="1700" spc="5" dirty="0">
                          <a:effectLst/>
                        </a:rPr>
                        <a:t> </a:t>
                      </a:r>
                      <a:r>
                        <a:rPr lang="en-US" sz="1700" dirty="0">
                          <a:effectLst/>
                        </a:rPr>
                        <a:t>18,000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20"/>
                        </a:lnSpc>
                        <a:spcAft>
                          <a:spcPts val="0"/>
                        </a:spcAft>
                      </a:pPr>
                      <a:r>
                        <a:rPr lang="en-US" sz="1700" dirty="0">
                          <a:effectLst/>
                        </a:rPr>
                        <a:t>Rs.</a:t>
                      </a:r>
                      <a:r>
                        <a:rPr lang="en-US" sz="1700" spc="5" dirty="0">
                          <a:effectLst/>
                        </a:rPr>
                        <a:t> </a:t>
                      </a:r>
                      <a:r>
                        <a:rPr lang="en-US" sz="1700" dirty="0">
                          <a:effectLst/>
                        </a:rPr>
                        <a:t>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978421355"/>
                  </a:ext>
                </a:extLst>
              </a:tr>
              <a:tr h="358684">
                <a:tc>
                  <a:txBody>
                    <a:bodyPr/>
                    <a:lstStyle/>
                    <a:p>
                      <a:pPr marL="48260">
                        <a:lnSpc>
                          <a:spcPts val="1305"/>
                        </a:lnSpc>
                      </a:pPr>
                      <a:r>
                        <a:rPr lang="en-US" sz="1700" dirty="0">
                          <a:effectLst/>
                        </a:rPr>
                        <a:t>Over Rs 10</a:t>
                      </a:r>
                      <a:r>
                        <a:rPr lang="en-US" sz="1700" spc="-15" dirty="0">
                          <a:effectLst/>
                        </a:rPr>
                        <a:t> </a:t>
                      </a:r>
                      <a:r>
                        <a:rPr lang="en-US" sz="1700" dirty="0">
                          <a:effectLst/>
                        </a:rPr>
                        <a:t>lacs </a:t>
                      </a:r>
                      <a:r>
                        <a:rPr lang="en-US" sz="1700" dirty="0" err="1">
                          <a:effectLst/>
                        </a:rPr>
                        <a:t>upto</a:t>
                      </a:r>
                      <a:r>
                        <a:rPr lang="en-US" sz="1700" spc="5" dirty="0">
                          <a:effectLst/>
                        </a:rPr>
                        <a:t> </a:t>
                      </a:r>
                      <a:r>
                        <a:rPr lang="en-US" sz="1700" dirty="0">
                          <a:effectLst/>
                        </a:rPr>
                        <a:t>Rs.</a:t>
                      </a:r>
                      <a:r>
                        <a:rPr lang="en-US" sz="1700" spc="-10" dirty="0">
                          <a:effectLst/>
                        </a:rPr>
                        <a:t> </a:t>
                      </a:r>
                      <a:r>
                        <a:rPr lang="en-US" sz="1700" dirty="0">
                          <a:effectLst/>
                        </a:rPr>
                        <a:t>50 Lacs 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124460">
                        <a:lnSpc>
                          <a:spcPts val="1305"/>
                        </a:lnSpc>
                      </a:pPr>
                      <a:r>
                        <a:rPr lang="en-US" sz="1700" dirty="0">
                          <a:effectLst/>
                        </a:rPr>
                        <a:t>Rs</a:t>
                      </a:r>
                      <a:r>
                        <a:rPr lang="en-US" sz="1700" spc="-5" dirty="0">
                          <a:effectLst/>
                        </a:rPr>
                        <a:t> </a:t>
                      </a:r>
                      <a:r>
                        <a:rPr lang="en-US" sz="1700" dirty="0">
                          <a:effectLst/>
                        </a:rPr>
                        <a:t>25,000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 30,000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a:t>
                      </a:r>
                      <a:r>
                        <a:rPr lang="en-US" sz="1700" spc="5" dirty="0">
                          <a:effectLst/>
                        </a:rPr>
                        <a:t> </a:t>
                      </a:r>
                      <a:r>
                        <a:rPr lang="en-US" sz="1700" dirty="0">
                          <a:effectLst/>
                        </a:rPr>
                        <a:t>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190057348"/>
                  </a:ext>
                </a:extLst>
              </a:tr>
              <a:tr h="358684">
                <a:tc>
                  <a:txBody>
                    <a:bodyPr/>
                    <a:lstStyle/>
                    <a:p>
                      <a:pPr marL="48260">
                        <a:lnSpc>
                          <a:spcPts val="1305"/>
                        </a:lnSpc>
                      </a:pPr>
                      <a:r>
                        <a:rPr lang="en-US" sz="1700">
                          <a:effectLst/>
                        </a:rPr>
                        <a:t>Over Rs 50</a:t>
                      </a:r>
                      <a:r>
                        <a:rPr lang="en-US" sz="1700" spc="-10">
                          <a:effectLst/>
                        </a:rPr>
                        <a:t> </a:t>
                      </a:r>
                      <a:r>
                        <a:rPr lang="en-US" sz="1700">
                          <a:effectLst/>
                        </a:rPr>
                        <a:t>lacs upto</a:t>
                      </a:r>
                      <a:r>
                        <a:rPr lang="en-US" sz="1700" spc="5">
                          <a:effectLst/>
                        </a:rPr>
                        <a:t> </a:t>
                      </a:r>
                      <a:r>
                        <a:rPr lang="en-US" sz="1700">
                          <a:effectLst/>
                        </a:rPr>
                        <a:t>Rs.</a:t>
                      </a:r>
                      <a:r>
                        <a:rPr lang="en-US" sz="1700" spc="-10">
                          <a:effectLst/>
                        </a:rPr>
                        <a:t> </a:t>
                      </a:r>
                      <a:r>
                        <a:rPr lang="en-US" sz="1700">
                          <a:effectLst/>
                        </a:rPr>
                        <a:t>1</a:t>
                      </a:r>
                      <a:r>
                        <a:rPr lang="en-US" sz="1700" spc="5">
                          <a:effectLst/>
                        </a:rPr>
                        <a:t> </a:t>
                      </a:r>
                      <a:r>
                        <a:rPr lang="en-US" sz="1700">
                          <a:effectLst/>
                        </a:rPr>
                        <a:t>crore</a:t>
                      </a:r>
                      <a:r>
                        <a:rPr lang="en-US" sz="1700" spc="-5">
                          <a:effectLst/>
                        </a:rPr>
                        <a:t> </a:t>
                      </a:r>
                      <a:r>
                        <a:rPr lang="en-US" sz="1700">
                          <a:effectLst/>
                        </a:rPr>
                        <a:t>p.a.</a:t>
                      </a:r>
                      <a:endParaRPr lang="en-IN" sz="1700" b="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124460">
                        <a:lnSpc>
                          <a:spcPts val="1305"/>
                        </a:lnSpc>
                      </a:pPr>
                      <a:r>
                        <a:rPr lang="en-US" sz="1700" dirty="0">
                          <a:effectLst/>
                        </a:rPr>
                        <a:t>Rs</a:t>
                      </a:r>
                      <a:r>
                        <a:rPr lang="en-US" sz="1700" spc="-5" dirty="0">
                          <a:effectLst/>
                        </a:rPr>
                        <a:t> </a:t>
                      </a:r>
                      <a:r>
                        <a:rPr lang="en-US" sz="1700" dirty="0">
                          <a:effectLst/>
                        </a:rPr>
                        <a:t>40,000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 48,000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a:t>
                      </a:r>
                      <a:r>
                        <a:rPr lang="en-US" sz="1700" spc="5" dirty="0">
                          <a:effectLst/>
                        </a:rPr>
                        <a:t> </a:t>
                      </a:r>
                      <a:r>
                        <a:rPr lang="en-US" sz="1700" dirty="0">
                          <a:effectLst/>
                        </a:rPr>
                        <a:t>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3155872210"/>
                  </a:ext>
                </a:extLst>
              </a:tr>
              <a:tr h="358684">
                <a:tc>
                  <a:txBody>
                    <a:bodyPr/>
                    <a:lstStyle/>
                    <a:p>
                      <a:pPr marL="48260">
                        <a:lnSpc>
                          <a:spcPts val="1305"/>
                        </a:lnSpc>
                      </a:pPr>
                      <a:r>
                        <a:rPr lang="en-US" sz="1700" dirty="0">
                          <a:effectLst/>
                        </a:rPr>
                        <a:t>Over Rs 1</a:t>
                      </a:r>
                      <a:r>
                        <a:rPr lang="en-US" sz="1700" spc="-15" dirty="0">
                          <a:effectLst/>
                        </a:rPr>
                        <a:t> </a:t>
                      </a:r>
                      <a:r>
                        <a:rPr lang="en-US" sz="1700" dirty="0">
                          <a:effectLst/>
                        </a:rPr>
                        <a:t>crore</a:t>
                      </a:r>
                      <a:r>
                        <a:rPr lang="en-US" sz="1700" spc="-5" dirty="0">
                          <a:effectLst/>
                        </a:rPr>
                        <a:t> </a:t>
                      </a:r>
                      <a:r>
                        <a:rPr lang="en-US" sz="1700" dirty="0" err="1">
                          <a:effectLst/>
                        </a:rPr>
                        <a:t>upto</a:t>
                      </a:r>
                      <a:r>
                        <a:rPr lang="en-US" sz="1700" spc="-10" dirty="0">
                          <a:effectLst/>
                        </a:rPr>
                        <a:t> </a:t>
                      </a:r>
                      <a:r>
                        <a:rPr lang="en-US" sz="1700" dirty="0">
                          <a:effectLst/>
                        </a:rPr>
                        <a:t>3 crore</a:t>
                      </a:r>
                      <a:r>
                        <a:rPr lang="en-US" sz="1700" spc="-10" dirty="0">
                          <a:effectLst/>
                        </a:rPr>
                        <a:t> </a:t>
                      </a:r>
                      <a:r>
                        <a:rPr lang="en-US" sz="1700" dirty="0">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124460">
                        <a:lnSpc>
                          <a:spcPts val="1305"/>
                        </a:lnSpc>
                      </a:pPr>
                      <a:r>
                        <a:rPr lang="en-US" sz="1700" dirty="0">
                          <a:effectLst/>
                        </a:rPr>
                        <a:t>Rs</a:t>
                      </a:r>
                      <a:r>
                        <a:rPr lang="en-US" sz="1700" spc="-5" dirty="0">
                          <a:effectLst/>
                        </a:rPr>
                        <a:t> </a:t>
                      </a:r>
                      <a:r>
                        <a:rPr lang="en-US" sz="1700" dirty="0">
                          <a:effectLst/>
                        </a:rPr>
                        <a:t>60,000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 72,000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a:t>
                      </a:r>
                      <a:r>
                        <a:rPr lang="en-US" sz="1700" spc="5" dirty="0">
                          <a:effectLst/>
                        </a:rPr>
                        <a:t>10</a:t>
                      </a:r>
                      <a:r>
                        <a:rPr lang="en-US" sz="1700" dirty="0">
                          <a:effectLst/>
                        </a:rPr>
                        <a:t>,000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1705378381"/>
                  </a:ext>
                </a:extLst>
              </a:tr>
              <a:tr h="358684">
                <a:tc>
                  <a:txBody>
                    <a:bodyPr/>
                    <a:lstStyle/>
                    <a:p>
                      <a:pPr marL="48260">
                        <a:lnSpc>
                          <a:spcPts val="1305"/>
                        </a:lnSpc>
                      </a:pPr>
                      <a:r>
                        <a:rPr lang="en-US" sz="1700" dirty="0">
                          <a:effectLst/>
                        </a:rPr>
                        <a:t>Over</a:t>
                      </a:r>
                      <a:r>
                        <a:rPr lang="en-US" sz="1700" spc="-5" dirty="0">
                          <a:effectLst/>
                        </a:rPr>
                        <a:t> </a:t>
                      </a:r>
                      <a:r>
                        <a:rPr lang="en-US" sz="1700" dirty="0">
                          <a:effectLst/>
                        </a:rPr>
                        <a:t>Rs 3</a:t>
                      </a:r>
                      <a:r>
                        <a:rPr lang="en-US" sz="1700" spc="-15" dirty="0">
                          <a:effectLst/>
                        </a:rPr>
                        <a:t> </a:t>
                      </a:r>
                      <a:r>
                        <a:rPr lang="en-US" sz="1700" dirty="0">
                          <a:effectLst/>
                        </a:rPr>
                        <a:t>crore</a:t>
                      </a:r>
                      <a:r>
                        <a:rPr lang="en-US" sz="1700" spc="340" dirty="0">
                          <a:effectLst/>
                        </a:rPr>
                        <a:t> </a:t>
                      </a:r>
                      <a:r>
                        <a:rPr lang="en-US" sz="1700" dirty="0" err="1">
                          <a:effectLst/>
                        </a:rPr>
                        <a:t>upto</a:t>
                      </a:r>
                      <a:r>
                        <a:rPr lang="en-US" sz="1700" dirty="0">
                          <a:effectLst/>
                        </a:rPr>
                        <a:t> 5</a:t>
                      </a:r>
                      <a:r>
                        <a:rPr lang="en-US" sz="1700" spc="-10" dirty="0">
                          <a:effectLst/>
                        </a:rPr>
                        <a:t> </a:t>
                      </a:r>
                      <a:r>
                        <a:rPr lang="en-US" sz="1700" dirty="0">
                          <a:effectLst/>
                        </a:rPr>
                        <a:t>crore</a:t>
                      </a:r>
                      <a:r>
                        <a:rPr lang="en-US" sz="1700" spc="-15" dirty="0">
                          <a:effectLst/>
                        </a:rPr>
                        <a:t> </a:t>
                      </a:r>
                      <a:r>
                        <a:rPr lang="en-US" sz="1700" dirty="0">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124460">
                        <a:lnSpc>
                          <a:spcPts val="1305"/>
                        </a:lnSpc>
                      </a:pPr>
                      <a:r>
                        <a:rPr lang="en-US" sz="1700" dirty="0">
                          <a:effectLst/>
                        </a:rPr>
                        <a:t>Rs</a:t>
                      </a:r>
                      <a:r>
                        <a:rPr lang="en-US" sz="1700" spc="-5" dirty="0">
                          <a:effectLst/>
                        </a:rPr>
                        <a:t> </a:t>
                      </a:r>
                      <a:r>
                        <a:rPr lang="en-US" sz="1700" dirty="0">
                          <a:effectLst/>
                        </a:rPr>
                        <a:t>75,000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a:t>
                      </a:r>
                      <a:r>
                        <a:rPr lang="en-US" sz="1700" spc="5" dirty="0">
                          <a:effectLst/>
                        </a:rPr>
                        <a:t> </a:t>
                      </a:r>
                      <a:r>
                        <a:rPr lang="en-US" sz="1700" dirty="0">
                          <a:effectLst/>
                        </a:rPr>
                        <a:t>90,000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3060" marR="349885" algn="ctr">
                        <a:lnSpc>
                          <a:spcPts val="1305"/>
                        </a:lnSpc>
                        <a:spcAft>
                          <a:spcPts val="0"/>
                        </a:spcAft>
                      </a:pPr>
                      <a:r>
                        <a:rPr lang="en-US" sz="1700" dirty="0">
                          <a:effectLst/>
                        </a:rPr>
                        <a:t>Rs.</a:t>
                      </a:r>
                      <a:r>
                        <a:rPr lang="en-US" sz="1700" spc="5" dirty="0">
                          <a:effectLst/>
                        </a:rPr>
                        <a:t>10</a:t>
                      </a:r>
                      <a:r>
                        <a:rPr lang="en-US" sz="1700" dirty="0">
                          <a:effectLst/>
                        </a:rPr>
                        <a:t>,000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3495932140"/>
                  </a:ext>
                </a:extLst>
              </a:tr>
              <a:tr h="358684">
                <a:tc>
                  <a:txBody>
                    <a:bodyPr/>
                    <a:lstStyle/>
                    <a:p>
                      <a:pPr marL="48260">
                        <a:lnSpc>
                          <a:spcPts val="1305"/>
                        </a:lnSpc>
                      </a:pPr>
                      <a:r>
                        <a:rPr lang="en-US" sz="1700" dirty="0">
                          <a:effectLst/>
                        </a:rPr>
                        <a:t>Over</a:t>
                      </a:r>
                      <a:r>
                        <a:rPr lang="en-US" sz="1700" spc="-5" dirty="0">
                          <a:effectLst/>
                        </a:rPr>
                        <a:t> </a:t>
                      </a:r>
                      <a:r>
                        <a:rPr lang="en-US" sz="1700" dirty="0">
                          <a:effectLst/>
                        </a:rPr>
                        <a:t>Rs 5</a:t>
                      </a:r>
                      <a:r>
                        <a:rPr lang="en-US" sz="1700" spc="-20" dirty="0">
                          <a:effectLst/>
                        </a:rPr>
                        <a:t> </a:t>
                      </a:r>
                      <a:r>
                        <a:rPr lang="en-US" sz="1700" dirty="0">
                          <a:effectLst/>
                        </a:rPr>
                        <a:t>crore</a:t>
                      </a:r>
                      <a:r>
                        <a:rPr lang="en-US" sz="1700" spc="-5" dirty="0">
                          <a:effectLst/>
                        </a:rPr>
                        <a:t> </a:t>
                      </a:r>
                      <a:r>
                        <a:rPr lang="en-US" sz="1700" dirty="0">
                          <a:effectLst/>
                        </a:rPr>
                        <a:t>p.a.</a:t>
                      </a:r>
                      <a:r>
                        <a:rPr lang="en-US" sz="1700" spc="335" dirty="0">
                          <a:effectLst/>
                        </a:rPr>
                        <a:t> </a:t>
                      </a:r>
                      <a:r>
                        <a:rPr lang="en-US" sz="1700" dirty="0" err="1">
                          <a:effectLst/>
                        </a:rPr>
                        <a:t>upto</a:t>
                      </a:r>
                      <a:r>
                        <a:rPr lang="en-US" sz="1700" dirty="0">
                          <a:effectLst/>
                        </a:rPr>
                        <a:t> 10</a:t>
                      </a:r>
                      <a:r>
                        <a:rPr lang="en-US" sz="1700" spc="-5" dirty="0">
                          <a:effectLst/>
                        </a:rPr>
                        <a:t> </a:t>
                      </a:r>
                      <a:r>
                        <a:rPr lang="en-US" sz="1700" dirty="0">
                          <a:effectLst/>
                        </a:rPr>
                        <a:t>crore</a:t>
                      </a:r>
                      <a:r>
                        <a:rPr lang="en-US" sz="1700" spc="-10" dirty="0">
                          <a:effectLst/>
                        </a:rPr>
                        <a:t> </a:t>
                      </a:r>
                      <a:r>
                        <a:rPr lang="en-US" sz="1700" dirty="0" err="1">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64770">
                        <a:lnSpc>
                          <a:spcPts val="1305"/>
                        </a:lnSpc>
                      </a:pPr>
                      <a:r>
                        <a:rPr lang="en-US" sz="1700" dirty="0">
                          <a:effectLst/>
                        </a:rPr>
                        <a:t>Rs</a:t>
                      </a:r>
                      <a:r>
                        <a:rPr lang="en-US" sz="1700" spc="-5" dirty="0">
                          <a:effectLst/>
                        </a:rPr>
                        <a:t> </a:t>
                      </a:r>
                      <a:r>
                        <a:rPr lang="en-US" sz="1700" dirty="0">
                          <a:effectLst/>
                        </a:rPr>
                        <a:t>1,50,000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1,80,000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20,000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331786685"/>
                  </a:ext>
                </a:extLst>
              </a:tr>
              <a:tr h="391241">
                <a:tc>
                  <a:txBody>
                    <a:bodyPr/>
                    <a:lstStyle/>
                    <a:p>
                      <a:pPr marL="141605" indent="-70485">
                        <a:lnSpc>
                          <a:spcPct val="113000"/>
                        </a:lnSpc>
                      </a:pPr>
                      <a:r>
                        <a:rPr lang="en-US" sz="1700" dirty="0">
                          <a:effectLst/>
                        </a:rPr>
                        <a:t>Over Rs. 10 crore </a:t>
                      </a:r>
                      <a:r>
                        <a:rPr lang="en-US" sz="1700" dirty="0" err="1">
                          <a:effectLst/>
                        </a:rPr>
                        <a:t>p.a</a:t>
                      </a:r>
                      <a:r>
                        <a:rPr lang="en-US" sz="1700" dirty="0">
                          <a:effectLst/>
                        </a:rPr>
                        <a:t> </a:t>
                      </a:r>
                      <a:r>
                        <a:rPr lang="en-US" sz="1700" dirty="0" err="1">
                          <a:effectLst/>
                        </a:rPr>
                        <a:t>upto</a:t>
                      </a:r>
                      <a:r>
                        <a:rPr lang="en-US" sz="1700" spc="5" dirty="0">
                          <a:effectLst/>
                        </a:rPr>
                        <a:t> </a:t>
                      </a:r>
                      <a:r>
                        <a:rPr lang="en-US" sz="1700" dirty="0">
                          <a:effectLst/>
                        </a:rPr>
                        <a:t>Rs. 20 crore </a:t>
                      </a:r>
                      <a:r>
                        <a:rPr lang="en-US" sz="1700" spc="-330" dirty="0">
                          <a:effectLst/>
                        </a:rPr>
                        <a:t> </a:t>
                      </a:r>
                      <a:r>
                        <a:rPr lang="en-US" sz="1700" dirty="0">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2540">
                        <a:lnSpc>
                          <a:spcPts val="1305"/>
                        </a:lnSpc>
                      </a:pPr>
                      <a:r>
                        <a:rPr lang="en-US" sz="1700" dirty="0">
                          <a:effectLst/>
                        </a:rPr>
                        <a:t>Rs. 2,00,000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2,40,000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20,000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2915489230"/>
                  </a:ext>
                </a:extLst>
              </a:tr>
              <a:tr h="358684">
                <a:tc>
                  <a:txBody>
                    <a:bodyPr/>
                    <a:lstStyle/>
                    <a:p>
                      <a:pPr marL="48260">
                        <a:lnSpc>
                          <a:spcPts val="1305"/>
                        </a:lnSpc>
                      </a:pPr>
                      <a:r>
                        <a:rPr lang="en-US" sz="1700" dirty="0">
                          <a:effectLst/>
                        </a:rPr>
                        <a:t>Over</a:t>
                      </a:r>
                      <a:r>
                        <a:rPr lang="en-US" sz="1700" spc="-5" dirty="0">
                          <a:effectLst/>
                        </a:rPr>
                        <a:t> </a:t>
                      </a:r>
                      <a:r>
                        <a:rPr lang="en-US" sz="1700" dirty="0">
                          <a:effectLst/>
                        </a:rPr>
                        <a:t>Rs.</a:t>
                      </a:r>
                      <a:r>
                        <a:rPr lang="en-US" sz="1700" spc="-10" dirty="0">
                          <a:effectLst/>
                        </a:rPr>
                        <a:t> </a:t>
                      </a:r>
                      <a:r>
                        <a:rPr lang="en-US" sz="1700" dirty="0">
                          <a:effectLst/>
                        </a:rPr>
                        <a:t>20 crore</a:t>
                      </a:r>
                      <a:r>
                        <a:rPr lang="en-US" sz="1700" spc="-15" dirty="0">
                          <a:effectLst/>
                        </a:rPr>
                        <a:t> </a:t>
                      </a:r>
                      <a:r>
                        <a:rPr lang="en-US" sz="1700" dirty="0" err="1">
                          <a:effectLst/>
                        </a:rPr>
                        <a:t>p.a</a:t>
                      </a:r>
                      <a:r>
                        <a:rPr lang="en-US" sz="1700" spc="330" dirty="0">
                          <a:effectLst/>
                        </a:rPr>
                        <a:t> </a:t>
                      </a:r>
                      <a:r>
                        <a:rPr lang="en-US" sz="1700" dirty="0" err="1">
                          <a:effectLst/>
                        </a:rPr>
                        <a:t>upto</a:t>
                      </a:r>
                      <a:r>
                        <a:rPr lang="en-US" sz="1700" dirty="0">
                          <a:effectLst/>
                        </a:rPr>
                        <a:t> Rs.</a:t>
                      </a:r>
                      <a:r>
                        <a:rPr lang="en-US" sz="1700" spc="5" dirty="0">
                          <a:effectLst/>
                        </a:rPr>
                        <a:t> </a:t>
                      </a:r>
                      <a:r>
                        <a:rPr lang="en-US" sz="1700" dirty="0">
                          <a:effectLst/>
                        </a:rPr>
                        <a:t>30</a:t>
                      </a:r>
                      <a:r>
                        <a:rPr lang="en-US" sz="1700" spc="-5" dirty="0">
                          <a:effectLst/>
                        </a:rPr>
                        <a:t> </a:t>
                      </a:r>
                      <a:r>
                        <a:rPr lang="en-US" sz="1700" dirty="0">
                          <a:effectLst/>
                        </a:rPr>
                        <a:t>crore 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2540">
                        <a:lnSpc>
                          <a:spcPts val="1305"/>
                        </a:lnSpc>
                      </a:pPr>
                      <a:r>
                        <a:rPr lang="en-US" sz="1700" dirty="0">
                          <a:effectLst/>
                        </a:rPr>
                        <a:t>Rs. 3,00,000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3,60,000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25,000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3257462417"/>
                  </a:ext>
                </a:extLst>
              </a:tr>
              <a:tr h="332911">
                <a:tc>
                  <a:txBody>
                    <a:bodyPr/>
                    <a:lstStyle/>
                    <a:p>
                      <a:pPr marL="48260">
                        <a:lnSpc>
                          <a:spcPts val="1305"/>
                        </a:lnSpc>
                      </a:pPr>
                      <a:r>
                        <a:rPr lang="en-US" sz="1700" dirty="0">
                          <a:effectLst/>
                        </a:rPr>
                        <a:t>Over</a:t>
                      </a:r>
                      <a:r>
                        <a:rPr lang="en-US" sz="1700" spc="-5" dirty="0">
                          <a:effectLst/>
                        </a:rPr>
                        <a:t> </a:t>
                      </a:r>
                      <a:r>
                        <a:rPr lang="en-US" sz="1700" dirty="0">
                          <a:effectLst/>
                        </a:rPr>
                        <a:t>Rs.</a:t>
                      </a:r>
                      <a:r>
                        <a:rPr lang="en-US" sz="1700" spc="-10" dirty="0">
                          <a:effectLst/>
                        </a:rPr>
                        <a:t> </a:t>
                      </a:r>
                      <a:r>
                        <a:rPr lang="en-US" sz="1700" dirty="0">
                          <a:effectLst/>
                        </a:rPr>
                        <a:t>30</a:t>
                      </a:r>
                      <a:r>
                        <a:rPr lang="en-US" sz="1700" spc="-5" dirty="0">
                          <a:effectLst/>
                        </a:rPr>
                        <a:t> </a:t>
                      </a:r>
                      <a:r>
                        <a:rPr lang="en-US" sz="1700" dirty="0">
                          <a:effectLst/>
                        </a:rPr>
                        <a:t>crore</a:t>
                      </a:r>
                      <a:r>
                        <a:rPr lang="en-US" sz="1700" spc="-10" dirty="0">
                          <a:effectLst/>
                        </a:rPr>
                        <a:t> </a:t>
                      </a:r>
                      <a:r>
                        <a:rPr lang="en-US" sz="1700" dirty="0">
                          <a:effectLst/>
                        </a:rPr>
                        <a:t>p.a.</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43180">
                        <a:lnSpc>
                          <a:spcPts val="1305"/>
                        </a:lnSpc>
                      </a:pPr>
                      <a:r>
                        <a:rPr lang="en-US" sz="1700" dirty="0">
                          <a:effectLst/>
                        </a:rPr>
                        <a:t>Rs. 5,00,000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 6,00,000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tc>
                  <a:txBody>
                    <a:bodyPr/>
                    <a:lstStyle/>
                    <a:p>
                      <a:pPr marL="355600" marR="349885" algn="ctr">
                        <a:lnSpc>
                          <a:spcPts val="1305"/>
                        </a:lnSpc>
                        <a:spcAft>
                          <a:spcPts val="0"/>
                        </a:spcAft>
                      </a:pPr>
                      <a:r>
                        <a:rPr lang="en-US" sz="1700" dirty="0">
                          <a:effectLst/>
                        </a:rPr>
                        <a:t>Rs.</a:t>
                      </a:r>
                      <a:r>
                        <a:rPr lang="en-US" sz="1700" spc="-5" dirty="0">
                          <a:effectLst/>
                        </a:rPr>
                        <a:t> </a:t>
                      </a:r>
                      <a:r>
                        <a:rPr lang="en-US" sz="1700" dirty="0">
                          <a:effectLst/>
                        </a:rPr>
                        <a:t>30,000</a:t>
                      </a:r>
                      <a:endParaRPr lang="en-IN" sz="1700" b="0" dirty="0">
                        <a:effectLst/>
                        <a:latin typeface="Tahoma" panose="020B0604030504040204" pitchFamily="34" charset="0"/>
                        <a:ea typeface="Tahoma" panose="020B0604030504040204" pitchFamily="34" charset="0"/>
                        <a:cs typeface="Times New Roman" panose="02020603050405020304" pitchFamily="18" charset="0"/>
                      </a:endParaRPr>
                    </a:p>
                  </a:txBody>
                  <a:tcPr marL="0" marR="0" marT="0" marB="0"/>
                </a:tc>
                <a:extLst>
                  <a:ext uri="{0D108BD9-81ED-4DB2-BD59-A6C34878D82A}">
                    <a16:rowId xmlns:a16="http://schemas.microsoft.com/office/drawing/2014/main" xmlns="" val="4249060092"/>
                  </a:ext>
                </a:extLst>
              </a:tr>
            </a:tbl>
          </a:graphicData>
        </a:graphic>
      </p:graphicFrame>
      <p:sp>
        <p:nvSpPr>
          <p:cNvPr id="4" name="Slide Number Placeholder 3"/>
          <p:cNvSpPr>
            <a:spLocks noGrp="1"/>
          </p:cNvSpPr>
          <p:nvPr>
            <p:ph type="sldNum" sz="quarter" idx="12"/>
          </p:nvPr>
        </p:nvSpPr>
        <p:spPr/>
        <p:txBody>
          <a:bodyPr/>
          <a:lstStyle/>
          <a:p>
            <a:fld id="{FFB73F3D-0041-4AA4-B0CC-83A87CB05033}" type="slidenum">
              <a:rPr lang="en-IN" smtClean="0"/>
              <a:t>31</a:t>
            </a:fld>
            <a:endParaRPr lang="en-IN" dirty="0"/>
          </a:p>
        </p:txBody>
      </p:sp>
    </p:spTree>
    <p:extLst>
      <p:ext uri="{BB962C8B-B14F-4D97-AF65-F5344CB8AC3E}">
        <p14:creationId xmlns:p14="http://schemas.microsoft.com/office/powerpoint/2010/main" val="2128117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976205" y="756968"/>
            <a:ext cx="7121772" cy="584775"/>
          </a:xfrm>
          <a:prstGeom prst="rect">
            <a:avLst/>
          </a:prstGeom>
          <a:noFill/>
        </p:spPr>
        <p:txBody>
          <a:bodyPr wrap="square" rtlCol="0">
            <a:spAutoFit/>
          </a:bodyPr>
          <a:lstStyle/>
          <a:p>
            <a:r>
              <a:rPr lang="en-US" sz="3200" dirty="0">
                <a:solidFill>
                  <a:srgbClr val="002060"/>
                </a:solidFill>
                <a:latin typeface="Cambria" panose="02040503050406030204" pitchFamily="18" charset="0"/>
                <a:ea typeface="Cambria" panose="02040503050406030204" pitchFamily="18" charset="0"/>
              </a:rPr>
              <a:t>Cost of Peer Review</a:t>
            </a:r>
            <a:endParaRPr lang="en-IN" sz="3200" dirty="0">
              <a:solidFill>
                <a:srgbClr val="002060"/>
              </a:solidFill>
              <a:latin typeface="Cambria" panose="02040503050406030204" pitchFamily="18" charset="0"/>
              <a:ea typeface="Cambria" panose="02040503050406030204" pitchFamily="18" charset="0"/>
            </a:endParaRPr>
          </a:p>
        </p:txBody>
      </p:sp>
      <p:sp>
        <p:nvSpPr>
          <p:cNvPr id="22" name="Rectangle: Rounded Corners 6">
            <a:extLst>
              <a:ext uri="{FF2B5EF4-FFF2-40B4-BE49-F238E27FC236}">
                <a16:creationId xmlns:a16="http://schemas.microsoft.com/office/drawing/2014/main" xmlns="" id="{AC434D11-EB27-2D6F-8D75-23FA5D188D73}"/>
              </a:ext>
            </a:extLst>
          </p:cNvPr>
          <p:cNvSpPr/>
          <p:nvPr/>
        </p:nvSpPr>
        <p:spPr>
          <a:xfrm>
            <a:off x="1560385" y="2622371"/>
            <a:ext cx="9506641" cy="2836576"/>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just">
              <a:spcBef>
                <a:spcPts val="600"/>
              </a:spcBef>
            </a:pPr>
            <a:endParaRPr lang="en-IN" sz="2000" dirty="0" smtClean="0">
              <a:latin typeface="Tahoma" panose="020B0604030504040204" pitchFamily="34" charset="0"/>
              <a:ea typeface="Tahoma" panose="020B0604030504040204" pitchFamily="34" charset="0"/>
            </a:endParaRPr>
          </a:p>
          <a:p>
            <a:pPr marL="171450" indent="-171450" algn="just">
              <a:spcBef>
                <a:spcPts val="600"/>
              </a:spcBef>
              <a:buFont typeface="Arial" panose="020B0604020202020204" pitchFamily="34" charset="0"/>
              <a:buChar char="•"/>
            </a:pPr>
            <a:r>
              <a:rPr lang="en-IN" sz="2600" spc="0" dirty="0">
                <a:effectLst/>
                <a:latin typeface="Tahoma" panose="020B0604030504040204" pitchFamily="34" charset="0"/>
                <a:ea typeface="Tahoma" panose="020B0604030504040204" pitchFamily="34" charset="0"/>
              </a:rPr>
              <a:t>In case of Partnership Firm:  Rs. 1,000 per partner subject to minimum of Rs. 5,000 and maximum of Rs. 10,000</a:t>
            </a:r>
          </a:p>
          <a:p>
            <a:pPr marL="171450" indent="-171450" algn="just">
              <a:spcBef>
                <a:spcPts val="600"/>
              </a:spcBef>
              <a:buFont typeface="Arial" panose="020B0604020202020204" pitchFamily="34" charset="0"/>
              <a:buChar char="•"/>
            </a:pPr>
            <a:r>
              <a:rPr lang="en-IN" sz="2600" dirty="0">
                <a:latin typeface="Tahoma" panose="020B0604030504040204" pitchFamily="34" charset="0"/>
                <a:ea typeface="Tahoma" panose="020B0604030504040204" pitchFamily="34" charset="0"/>
              </a:rPr>
              <a:t>In case of Sole Proprietorship concern: Rs. 5,000</a:t>
            </a:r>
            <a:endParaRPr lang="en-IN" sz="2600" spc="0" dirty="0">
              <a:effectLst/>
              <a:latin typeface="Tahoma" panose="020B0604030504040204" pitchFamily="34" charset="0"/>
              <a:ea typeface="Tahoma" panose="020B0604030504040204" pitchFamily="34" charset="0"/>
            </a:endParaRPr>
          </a:p>
          <a:p>
            <a:pPr marL="171450" indent="-171450" algn="just">
              <a:spcBef>
                <a:spcPts val="600"/>
              </a:spcBef>
              <a:buFont typeface="Arial" panose="020B0604020202020204" pitchFamily="34" charset="0"/>
              <a:buChar char="•"/>
            </a:pPr>
            <a:endParaRPr lang="en-IN" sz="1600" spc="0" dirty="0">
              <a:effectLst/>
              <a:latin typeface="Tahoma" panose="020B0604030504040204" pitchFamily="34" charset="0"/>
              <a:ea typeface="Tahoma" panose="020B0604030504040204" pitchFamily="34" charset="0"/>
            </a:endParaRPr>
          </a:p>
        </p:txBody>
      </p:sp>
      <p:sp>
        <p:nvSpPr>
          <p:cNvPr id="23" name="TextBox 22">
            <a:extLst>
              <a:ext uri="{FF2B5EF4-FFF2-40B4-BE49-F238E27FC236}">
                <a16:creationId xmlns:a16="http://schemas.microsoft.com/office/drawing/2014/main" xmlns="" id="{4061EBC6-C0F6-B568-DA5C-0E66B4D15E93}"/>
              </a:ext>
            </a:extLst>
          </p:cNvPr>
          <p:cNvSpPr txBox="1"/>
          <p:nvPr/>
        </p:nvSpPr>
        <p:spPr>
          <a:xfrm>
            <a:off x="1710697" y="1790300"/>
            <a:ext cx="8674129" cy="769441"/>
          </a:xfrm>
          <a:prstGeom prst="rect">
            <a:avLst/>
          </a:prstGeom>
          <a:noFill/>
        </p:spPr>
        <p:txBody>
          <a:bodyPr wrap="square" rtlCol="0">
            <a:spAutoFit/>
          </a:bodyPr>
          <a:lstStyle/>
          <a:p>
            <a:pPr>
              <a:spcBef>
                <a:spcPts val="600"/>
              </a:spcBef>
            </a:pPr>
            <a:r>
              <a:rPr lang="en-US" sz="2200" u="sng" spc="0" dirty="0">
                <a:effectLst/>
                <a:latin typeface="Times New Roman" pitchFamily="18" charset="0"/>
                <a:ea typeface="Tahoma" panose="020B0604030504040204" pitchFamily="34" charset="0"/>
                <a:cs typeface="Times New Roman" pitchFamily="18" charset="0"/>
              </a:rPr>
              <a:t>Minimum fee recommended for Practice Units where the period of Review</a:t>
            </a:r>
            <a:r>
              <a:rPr lang="en-US" sz="2200" u="sng" spc="5" dirty="0">
                <a:effectLst/>
                <a:latin typeface="Times New Roman" pitchFamily="18" charset="0"/>
                <a:ea typeface="Tahoma" panose="020B0604030504040204" pitchFamily="34" charset="0"/>
                <a:cs typeface="Times New Roman" pitchFamily="18" charset="0"/>
              </a:rPr>
              <a:t> </a:t>
            </a:r>
            <a:r>
              <a:rPr lang="en-US" sz="2200" u="sng" spc="0" dirty="0">
                <a:effectLst/>
                <a:latin typeface="Times New Roman" pitchFamily="18" charset="0"/>
                <a:ea typeface="Tahoma" panose="020B0604030504040204" pitchFamily="34" charset="0"/>
                <a:cs typeface="Times New Roman" pitchFamily="18" charset="0"/>
              </a:rPr>
              <a:t>is</a:t>
            </a:r>
            <a:r>
              <a:rPr lang="en-US" sz="2200" u="sng" spc="-5" dirty="0">
                <a:effectLst/>
                <a:latin typeface="Times New Roman" pitchFamily="18" charset="0"/>
                <a:ea typeface="Tahoma" panose="020B0604030504040204" pitchFamily="34" charset="0"/>
                <a:cs typeface="Times New Roman" pitchFamily="18" charset="0"/>
              </a:rPr>
              <a:t> </a:t>
            </a:r>
            <a:r>
              <a:rPr lang="en-US" sz="2200" u="sng" spc="0" dirty="0">
                <a:effectLst/>
                <a:latin typeface="Times New Roman" pitchFamily="18" charset="0"/>
                <a:ea typeface="Tahoma" panose="020B0604030504040204" pitchFamily="34" charset="0"/>
                <a:cs typeface="Times New Roman" pitchFamily="18" charset="0"/>
              </a:rPr>
              <a:t>less</a:t>
            </a:r>
            <a:r>
              <a:rPr lang="en-US" sz="2200" u="sng" spc="-5" dirty="0">
                <a:effectLst/>
                <a:latin typeface="Times New Roman" pitchFamily="18" charset="0"/>
                <a:ea typeface="Tahoma" panose="020B0604030504040204" pitchFamily="34" charset="0"/>
                <a:cs typeface="Times New Roman" pitchFamily="18" charset="0"/>
              </a:rPr>
              <a:t> </a:t>
            </a:r>
            <a:r>
              <a:rPr lang="en-US" sz="2200" u="sng" spc="0" dirty="0">
                <a:effectLst/>
                <a:latin typeface="Times New Roman" pitchFamily="18" charset="0"/>
                <a:ea typeface="Tahoma" panose="020B0604030504040204" pitchFamily="34" charset="0"/>
                <a:cs typeface="Times New Roman" pitchFamily="18" charset="0"/>
              </a:rPr>
              <a:t>than 3</a:t>
            </a:r>
            <a:r>
              <a:rPr lang="en-US" sz="2200" u="sng" spc="-5" dirty="0">
                <a:effectLst/>
                <a:latin typeface="Times New Roman" pitchFamily="18" charset="0"/>
                <a:ea typeface="Tahoma" panose="020B0604030504040204" pitchFamily="34" charset="0"/>
                <a:cs typeface="Times New Roman" pitchFamily="18" charset="0"/>
              </a:rPr>
              <a:t> </a:t>
            </a:r>
            <a:r>
              <a:rPr lang="en-US" sz="2200" u="sng" spc="0" dirty="0">
                <a:effectLst/>
                <a:latin typeface="Times New Roman" pitchFamily="18" charset="0"/>
                <a:ea typeface="Tahoma" panose="020B0604030504040204" pitchFamily="34" charset="0"/>
                <a:cs typeface="Times New Roman" pitchFamily="18" charset="0"/>
              </a:rPr>
              <a:t>years :</a:t>
            </a:r>
          </a:p>
        </p:txBody>
      </p:sp>
      <p:sp>
        <p:nvSpPr>
          <p:cNvPr id="2" name="Slide Number Placeholder 1"/>
          <p:cNvSpPr>
            <a:spLocks noGrp="1"/>
          </p:cNvSpPr>
          <p:nvPr>
            <p:ph type="sldNum" sz="quarter" idx="12"/>
          </p:nvPr>
        </p:nvSpPr>
        <p:spPr/>
        <p:txBody>
          <a:bodyPr/>
          <a:lstStyle/>
          <a:p>
            <a:fld id="{FFB73F3D-0041-4AA4-B0CC-83A87CB05033}" type="slidenum">
              <a:rPr lang="en-IN" smtClean="0"/>
              <a:t>32</a:t>
            </a:fld>
            <a:endParaRPr lang="en-IN" dirty="0"/>
          </a:p>
        </p:txBody>
      </p:sp>
    </p:spTree>
    <p:extLst>
      <p:ext uri="{BB962C8B-B14F-4D97-AF65-F5344CB8AC3E}">
        <p14:creationId xmlns:p14="http://schemas.microsoft.com/office/powerpoint/2010/main" val="36393510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059806" y="371041"/>
            <a:ext cx="9932962" cy="584775"/>
          </a:xfrm>
          <a:prstGeom prst="rect">
            <a:avLst/>
          </a:prstGeom>
          <a:noFill/>
        </p:spPr>
        <p:txBody>
          <a:bodyPr wrap="square" rtlCol="0">
            <a:spAutoFit/>
          </a:bodyPr>
          <a:lstStyle/>
          <a:p>
            <a:r>
              <a:rPr lang="en-US" sz="3200" dirty="0">
                <a:solidFill>
                  <a:srgbClr val="002060"/>
                </a:solidFill>
                <a:latin typeface="Cambria" panose="02040503050406030204" pitchFamily="18" charset="0"/>
                <a:ea typeface="Cambria" panose="02040503050406030204" pitchFamily="18" charset="0"/>
              </a:rPr>
              <a:t>Region wise No. of Peer Reviewers</a:t>
            </a:r>
            <a:endParaRPr lang="en-IN" sz="3200" dirty="0">
              <a:solidFill>
                <a:srgbClr val="002060"/>
              </a:solidFill>
              <a:latin typeface="Cambria" panose="02040503050406030204" pitchFamily="18" charset="0"/>
              <a:ea typeface="Cambria" panose="02040503050406030204" pitchFamily="18" charset="0"/>
            </a:endParaRPr>
          </a:p>
        </p:txBody>
      </p:sp>
      <p:graphicFrame>
        <p:nvGraphicFramePr>
          <p:cNvPr id="7" name="Chart 6">
            <a:extLst>
              <a:ext uri="{FF2B5EF4-FFF2-40B4-BE49-F238E27FC236}">
                <a16:creationId xmlns:a16="http://schemas.microsoft.com/office/drawing/2014/main" xmlns="" id="{B6B1D472-C41A-3C90-CCCE-B4763A6CF925}"/>
              </a:ext>
            </a:extLst>
          </p:cNvPr>
          <p:cNvGraphicFramePr>
            <a:graphicFrameLocks/>
          </p:cNvGraphicFramePr>
          <p:nvPr>
            <p:extLst>
              <p:ext uri="{D42A27DB-BD31-4B8C-83A1-F6EECF244321}">
                <p14:modId xmlns:p14="http://schemas.microsoft.com/office/powerpoint/2010/main" val="1124764461"/>
              </p:ext>
            </p:extLst>
          </p:nvPr>
        </p:nvGraphicFramePr>
        <p:xfrm>
          <a:off x="746835" y="1253487"/>
          <a:ext cx="11245933" cy="4757490"/>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p:txBody>
          <a:bodyPr/>
          <a:lstStyle/>
          <a:p>
            <a:fld id="{FFB73F3D-0041-4AA4-B0CC-83A87CB05033}" type="slidenum">
              <a:rPr lang="en-IN" smtClean="0"/>
              <a:t>33</a:t>
            </a:fld>
            <a:endParaRPr lang="en-IN" dirty="0"/>
          </a:p>
        </p:txBody>
      </p:sp>
    </p:spTree>
    <p:extLst>
      <p:ext uri="{BB962C8B-B14F-4D97-AF65-F5344CB8AC3E}">
        <p14:creationId xmlns:p14="http://schemas.microsoft.com/office/powerpoint/2010/main" val="31350182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4" name="Rectangle 50">
            <a:extLst>
              <a:ext uri="{FF2B5EF4-FFF2-40B4-BE49-F238E27FC236}">
                <a16:creationId xmlns="" xmlns:a16="http://schemas.microsoft.com/office/drawing/2014/main" id="{2D6FBB9D-1CAA-4D05-AB33-BABDFE17B8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5" name="Rectangle 52">
            <a:extLst>
              <a:ext uri="{FF2B5EF4-FFF2-40B4-BE49-F238E27FC236}">
                <a16:creationId xmlns="" xmlns:a16="http://schemas.microsoft.com/office/drawing/2014/main" id="{04727B71-B4B6-4823-80A1-68C40B4751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Rectangle 54">
            <a:extLst>
              <a:ext uri="{FF2B5EF4-FFF2-40B4-BE49-F238E27FC236}">
                <a16:creationId xmlns="" xmlns:a16="http://schemas.microsoft.com/office/drawing/2014/main" id="{79A6DB05-9FB5-4B07-8675-74C23D4FD89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7" name="Rectangle 56">
            <a:extLst>
              <a:ext uri="{FF2B5EF4-FFF2-40B4-BE49-F238E27FC236}">
                <a16:creationId xmlns="" xmlns:a16="http://schemas.microsoft.com/office/drawing/2014/main" id="{2029D5AD-8348-4446-B191-6A9B6FE03F2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8" name="Freeform: Shape 58">
            <a:extLst>
              <a:ext uri="{FF2B5EF4-FFF2-40B4-BE49-F238E27FC236}">
                <a16:creationId xmlns="" xmlns:a16="http://schemas.microsoft.com/office/drawing/2014/main" id="{A3F395A2-2B64-4749-BD93-2F159C7E1F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9" name="Freeform: Shape 60">
            <a:extLst>
              <a:ext uri="{FF2B5EF4-FFF2-40B4-BE49-F238E27FC236}">
                <a16:creationId xmlns="" xmlns:a16="http://schemas.microsoft.com/office/drawing/2014/main" id="{5CF0135B-EAB8-4CA0-896C-2D897ECD28B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A5E209E4-B947-4446-AD42-C1B3A0C1F583}"/>
              </a:ext>
            </a:extLst>
          </p:cNvPr>
          <p:cNvSpPr>
            <a:spLocks noGrp="1"/>
          </p:cNvSpPr>
          <p:nvPr>
            <p:ph type="title"/>
          </p:nvPr>
        </p:nvSpPr>
        <p:spPr>
          <a:xfrm>
            <a:off x="997668" y="392724"/>
            <a:ext cx="8733186" cy="1273233"/>
          </a:xfrm>
        </p:spPr>
        <p:txBody>
          <a:bodyPr vert="horz" lIns="91440" tIns="45720" rIns="91440" bIns="45720" rtlCol="0" anchor="ctr">
            <a:normAutofit/>
          </a:bodyPr>
          <a:lstStyle/>
          <a:p>
            <a:r>
              <a:rPr lang="en-US" dirty="0"/>
              <a:t>Peer Review </a:t>
            </a:r>
            <a:r>
              <a:rPr lang="en-US" dirty="0" smtClean="0"/>
              <a:t>Board ICAI</a:t>
            </a:r>
            <a:endParaRPr lang="en-US" dirty="0"/>
          </a:p>
        </p:txBody>
      </p:sp>
      <p:sp>
        <p:nvSpPr>
          <p:cNvPr id="63" name="Rectangle 62">
            <a:extLst>
              <a:ext uri="{FF2B5EF4-FFF2-40B4-BE49-F238E27FC236}">
                <a16:creationId xmlns="" xmlns:a16="http://schemas.microsoft.com/office/drawing/2014/main" id="{92C3387C-D24F-4737-8A37-1DC5CFF09C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52452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Slide Number Placeholder 5">
            <a:extLst>
              <a:ext uri="{FF2B5EF4-FFF2-40B4-BE49-F238E27FC236}">
                <a16:creationId xmlns="" xmlns:a16="http://schemas.microsoft.com/office/drawing/2014/main" id="{1A06BCBE-7F1D-4794-A964-0B03C6178B08}"/>
              </a:ext>
            </a:extLst>
          </p:cNvPr>
          <p:cNvSpPr>
            <a:spLocks noGrp="1"/>
          </p:cNvSpPr>
          <p:nvPr>
            <p:ph type="sldNum" sz="quarter" idx="12"/>
          </p:nvPr>
        </p:nvSpPr>
        <p:spPr>
          <a:xfrm>
            <a:off x="8540496" y="6356350"/>
            <a:ext cx="2743200" cy="365125"/>
          </a:xfrm>
        </p:spPr>
        <p:txBody>
          <a:bodyPr vert="horz" lIns="91440" tIns="45720" rIns="91440" bIns="45720" rtlCol="0" anchor="ctr">
            <a:normAutofit/>
          </a:bodyPr>
          <a:lstStyle/>
          <a:p>
            <a:pPr>
              <a:spcAft>
                <a:spcPts val="600"/>
              </a:spcAft>
            </a:pPr>
            <a:fld id="{A65A5C87-DF58-40C8-B092-1DE63DB4547E}" type="slidenum">
              <a:rPr lang="en-US" smtClean="0"/>
              <a:pPr>
                <a:spcAft>
                  <a:spcPts val="600"/>
                </a:spcAft>
              </a:pPr>
              <a:t>34</a:t>
            </a:fld>
            <a:endParaRPr lang="en-US"/>
          </a:p>
        </p:txBody>
      </p:sp>
      <p:graphicFrame>
        <p:nvGraphicFramePr>
          <p:cNvPr id="73" name="Text Placeholder 13">
            <a:extLst>
              <a:ext uri="{FF2B5EF4-FFF2-40B4-BE49-F238E27FC236}">
                <a16:creationId xmlns="" xmlns:a16="http://schemas.microsoft.com/office/drawing/2014/main" id="{15006F8E-CEC9-A681-3FF6-EC7D57AA9712}"/>
              </a:ext>
            </a:extLst>
          </p:cNvPr>
          <p:cNvGraphicFramePr/>
          <p:nvPr>
            <p:extLst/>
          </p:nvPr>
        </p:nvGraphicFramePr>
        <p:xfrm>
          <a:off x="838200" y="2478024"/>
          <a:ext cx="10515600" cy="3694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82761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1" name="Rectangle 90">
            <a:extLst>
              <a:ext uri="{FF2B5EF4-FFF2-40B4-BE49-F238E27FC236}">
                <a16:creationId xmlns="" xmlns:a16="http://schemas.microsoft.com/office/drawing/2014/main" id="{2D6FBB9D-1CAA-4D05-AB33-BABDFE17B8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93" name="Rectangle 92">
            <a:extLst>
              <a:ext uri="{FF2B5EF4-FFF2-40B4-BE49-F238E27FC236}">
                <a16:creationId xmlns="" xmlns:a16="http://schemas.microsoft.com/office/drawing/2014/main" id="{04727B71-B4B6-4823-80A1-68C40B4751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Rectangle 94">
            <a:extLst>
              <a:ext uri="{FF2B5EF4-FFF2-40B4-BE49-F238E27FC236}">
                <a16:creationId xmlns="" xmlns:a16="http://schemas.microsoft.com/office/drawing/2014/main" id="{79A6DB05-9FB5-4B07-8675-74C23D4FD89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97" name="Rectangle 96">
            <a:extLst>
              <a:ext uri="{FF2B5EF4-FFF2-40B4-BE49-F238E27FC236}">
                <a16:creationId xmlns="" xmlns:a16="http://schemas.microsoft.com/office/drawing/2014/main" id="{560AFAAC-EA6C-45A9-9E03-C9C9F0193B4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person reaching for a paper on a table full of paper and sticky notes">
            <a:extLst>
              <a:ext uri="{FF2B5EF4-FFF2-40B4-BE49-F238E27FC236}">
                <a16:creationId xmlns="" xmlns:a16="http://schemas.microsoft.com/office/drawing/2014/main" id="{83EE1456-7374-9452-44DE-A5AC85941E1F}"/>
              </a:ext>
            </a:extLst>
          </p:cNvPr>
          <p:cNvPicPr>
            <a:picLocks noChangeAspect="1"/>
          </p:cNvPicPr>
          <p:nvPr/>
        </p:nvPicPr>
        <p:blipFill rotWithShape="1">
          <a:blip r:embed="rId2"/>
          <a:srcRect l="14530" r="14330" b="-1"/>
          <a:stretch/>
        </p:blipFill>
        <p:spPr>
          <a:xfrm>
            <a:off x="4883022"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useBgFill="1">
        <p:nvSpPr>
          <p:cNvPr id="99" name="Freeform: Shape 98">
            <a:extLst>
              <a:ext uri="{FF2B5EF4-FFF2-40B4-BE49-F238E27FC236}">
                <a16:creationId xmlns="" xmlns:a16="http://schemas.microsoft.com/office/drawing/2014/main" id="{83549E37-C86B-4401-90BD-D8BF83859F1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6096001"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1" name="Freeform: Shape 100">
            <a:extLst>
              <a:ext uri="{FF2B5EF4-FFF2-40B4-BE49-F238E27FC236}">
                <a16:creationId xmlns="" xmlns:a16="http://schemas.microsoft.com/office/drawing/2014/main" id="{8A17784E-76D8-4521-A77D-0D2EBB92300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6086857"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 xmlns:a16="http://schemas.microsoft.com/office/drawing/2014/main" id="{A5E209E4-B947-4446-AD42-C1B3A0C1F583}"/>
              </a:ext>
            </a:extLst>
          </p:cNvPr>
          <p:cNvSpPr>
            <a:spLocks noGrp="1"/>
          </p:cNvSpPr>
          <p:nvPr>
            <p:ph type="title"/>
          </p:nvPr>
        </p:nvSpPr>
        <p:spPr>
          <a:xfrm>
            <a:off x="374904" y="856488"/>
            <a:ext cx="4992624" cy="1243584"/>
          </a:xfrm>
        </p:spPr>
        <p:txBody>
          <a:bodyPr vert="horz" lIns="91440" tIns="45720" rIns="91440" bIns="45720" rtlCol="0" anchor="ctr">
            <a:normAutofit/>
          </a:bodyPr>
          <a:lstStyle/>
          <a:p>
            <a:r>
              <a:rPr lang="en-US" sz="3400"/>
              <a:t>Peer Review Manual</a:t>
            </a:r>
          </a:p>
        </p:txBody>
      </p:sp>
      <p:sp>
        <p:nvSpPr>
          <p:cNvPr id="103" name="Rectangle 102">
            <a:extLst>
              <a:ext uri="{FF2B5EF4-FFF2-40B4-BE49-F238E27FC236}">
                <a16:creationId xmlns="" xmlns:a16="http://schemas.microsoft.com/office/drawing/2014/main" id="{C0036C6B-F09C-4EAB-AE02-8D056EE748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1124325"/>
            <a:ext cx="128016" cy="6539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5" name="Rectangle 104">
            <a:extLst>
              <a:ext uri="{FF2B5EF4-FFF2-40B4-BE49-F238E27FC236}">
                <a16:creationId xmlns="" xmlns:a16="http://schemas.microsoft.com/office/drawing/2014/main" id="{FC8D5885-2804-4D3C-BE31-902E4D3279B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37769" y="2195336"/>
            <a:ext cx="498348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 Placeholder 13">
            <a:extLst>
              <a:ext uri="{FF2B5EF4-FFF2-40B4-BE49-F238E27FC236}">
                <a16:creationId xmlns="" xmlns:a16="http://schemas.microsoft.com/office/drawing/2014/main" id="{D7F57BF9-5B99-4D8E-9855-18C6FD7BB0EE}"/>
              </a:ext>
            </a:extLst>
          </p:cNvPr>
          <p:cNvSpPr>
            <a:spLocks noGrp="1"/>
          </p:cNvSpPr>
          <p:nvPr>
            <p:ph type="body" sz="quarter" idx="1"/>
          </p:nvPr>
        </p:nvSpPr>
        <p:spPr>
          <a:xfrm>
            <a:off x="374904" y="2522949"/>
            <a:ext cx="5065776" cy="3402363"/>
          </a:xfrm>
        </p:spPr>
        <p:txBody>
          <a:bodyPr vert="horz" lIns="91440" tIns="45720" rIns="91440" bIns="45720" rtlCol="0" anchor="t">
            <a:normAutofit/>
          </a:bodyPr>
          <a:lstStyle/>
          <a:p>
            <a:pPr marL="457200" indent="-228600">
              <a:lnSpc>
                <a:spcPct val="100000"/>
              </a:lnSpc>
              <a:buSzPct val="80000"/>
              <a:buFont typeface="Arial" panose="020B0604020202020204" pitchFamily="34" charset="0"/>
              <a:buChar char="•"/>
            </a:pPr>
            <a:r>
              <a:rPr lang="en-US" sz="1700" b="0" dirty="0">
                <a:effectLst/>
              </a:rPr>
              <a:t>The board in order to guide the members introduced a peer review manual that gives and insight to various aspects of peer review process.</a:t>
            </a:r>
          </a:p>
          <a:p>
            <a:pPr marL="457200" indent="-228600">
              <a:lnSpc>
                <a:spcPct val="100000"/>
              </a:lnSpc>
              <a:buSzPct val="80000"/>
              <a:buFont typeface="Arial" panose="020B0604020202020204" pitchFamily="34" charset="0"/>
              <a:buChar char="•"/>
            </a:pPr>
            <a:r>
              <a:rPr lang="en-US" sz="1700" b="0" dirty="0">
                <a:effectLst/>
              </a:rPr>
              <a:t>The peer review manual is intended to assist both reviewers and practice units</a:t>
            </a:r>
          </a:p>
          <a:p>
            <a:pPr marL="457200" indent="-228600">
              <a:lnSpc>
                <a:spcPct val="100000"/>
              </a:lnSpc>
              <a:buSzPct val="80000"/>
              <a:buFont typeface="Arial" panose="020B0604020202020204" pitchFamily="34" charset="0"/>
              <a:buChar char="•"/>
            </a:pPr>
            <a:r>
              <a:rPr lang="en-US" sz="1700" b="0" dirty="0">
                <a:effectLst/>
              </a:rPr>
              <a:t>The peer review manual is intended to provide updated reporting formats for the Reviewer as well as the Practice Unit.</a:t>
            </a:r>
          </a:p>
          <a:p>
            <a:pPr marL="457200" indent="-228600">
              <a:lnSpc>
                <a:spcPct val="100000"/>
              </a:lnSpc>
              <a:buSzPct val="80000"/>
              <a:buFont typeface="Arial" panose="020B0604020202020204" pitchFamily="34" charset="0"/>
              <a:buChar char="•"/>
            </a:pPr>
            <a:r>
              <a:rPr lang="en-US" sz="1700" b="0" dirty="0">
                <a:effectLst/>
              </a:rPr>
              <a:t>The manual contains Six chapters and twelve Appendices</a:t>
            </a:r>
          </a:p>
        </p:txBody>
      </p:sp>
      <p:sp>
        <p:nvSpPr>
          <p:cNvPr id="16" name="Slide Number Placeholder 5">
            <a:extLst>
              <a:ext uri="{FF2B5EF4-FFF2-40B4-BE49-F238E27FC236}">
                <a16:creationId xmlns="" xmlns:a16="http://schemas.microsoft.com/office/drawing/2014/main" id="{1A06BCBE-7F1D-4794-A964-0B03C6178B08}"/>
              </a:ext>
            </a:extLst>
          </p:cNvPr>
          <p:cNvSpPr>
            <a:spLocks noGrp="1"/>
          </p:cNvSpPr>
          <p:nvPr>
            <p:ph type="sldNum" sz="quarter" idx="12"/>
          </p:nvPr>
        </p:nvSpPr>
        <p:spPr>
          <a:xfrm>
            <a:off x="9081136" y="6356350"/>
            <a:ext cx="2743200" cy="365125"/>
          </a:xfrm>
        </p:spPr>
        <p:txBody>
          <a:bodyPr vert="horz" lIns="91440" tIns="45720" rIns="91440" bIns="45720" rtlCol="0" anchor="ctr">
            <a:normAutofit/>
          </a:bodyPr>
          <a:lstStyle/>
          <a:p>
            <a:pPr>
              <a:spcAft>
                <a:spcPts val="600"/>
              </a:spcAft>
            </a:pPr>
            <a:fld id="{A65A5C87-DF58-40C8-B092-1DE63DB4547E}" type="slidenum">
              <a:rPr lang="en-US">
                <a:solidFill>
                  <a:srgbClr val="FFFFFF"/>
                </a:solidFill>
              </a:rPr>
              <a:pPr>
                <a:spcAft>
                  <a:spcPts val="600"/>
                </a:spcAft>
              </a:pPr>
              <a:t>35</a:t>
            </a:fld>
            <a:endParaRPr lang="en-US">
              <a:solidFill>
                <a:srgbClr val="FFFFFF"/>
              </a:solidFill>
            </a:endParaRPr>
          </a:p>
        </p:txBody>
      </p:sp>
    </p:spTree>
    <p:extLst>
      <p:ext uri="{BB962C8B-B14F-4D97-AF65-F5344CB8AC3E}">
        <p14:creationId xmlns:p14="http://schemas.microsoft.com/office/powerpoint/2010/main" val="477850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C76A1B-F3DF-FEB2-9429-E371A314E584}"/>
              </a:ext>
            </a:extLst>
          </p:cNvPr>
          <p:cNvSpPr>
            <a:spLocks noGrp="1"/>
          </p:cNvSpPr>
          <p:nvPr>
            <p:ph type="title"/>
          </p:nvPr>
        </p:nvSpPr>
        <p:spPr>
          <a:xfrm>
            <a:off x="725864" y="548640"/>
            <a:ext cx="10557832" cy="1179576"/>
          </a:xfrm>
        </p:spPr>
        <p:txBody>
          <a:bodyPr/>
          <a:lstStyle/>
          <a:p>
            <a:r>
              <a:rPr lang="en-US" dirty="0">
                <a:latin typeface="Palatino Linotype" panose="02040502050505030304" pitchFamily="18" charset="0"/>
              </a:rPr>
              <a:t>Peer review Manual</a:t>
            </a:r>
            <a:endParaRPr lang="en-IN" dirty="0">
              <a:latin typeface="Palatino Linotype" panose="02040502050505030304" pitchFamily="18" charset="0"/>
            </a:endParaRPr>
          </a:p>
        </p:txBody>
      </p:sp>
      <p:sp>
        <p:nvSpPr>
          <p:cNvPr id="3" name="Text Placeholder 2">
            <a:extLst>
              <a:ext uri="{FF2B5EF4-FFF2-40B4-BE49-F238E27FC236}">
                <a16:creationId xmlns="" xmlns:a16="http://schemas.microsoft.com/office/drawing/2014/main" id="{FF08B961-1145-0517-2DAF-AD81694FC396}"/>
              </a:ext>
            </a:extLst>
          </p:cNvPr>
          <p:cNvSpPr>
            <a:spLocks noGrp="1"/>
          </p:cNvSpPr>
          <p:nvPr>
            <p:ph type="body" idx="1"/>
          </p:nvPr>
        </p:nvSpPr>
        <p:spPr>
          <a:xfrm>
            <a:off x="576071" y="2092751"/>
            <a:ext cx="3602163" cy="506488"/>
          </a:xfrm>
          <a:ln>
            <a:solidFill>
              <a:schemeClr val="accent2">
                <a:lumMod val="20000"/>
                <a:lumOff val="80000"/>
              </a:schemeClr>
            </a:solidFill>
          </a:ln>
        </p:spPr>
        <p:txBody>
          <a:bodyPr/>
          <a:lstStyle/>
          <a:p>
            <a:pPr algn="ctr"/>
            <a:r>
              <a:rPr lang="en-US" sz="2400" dirty="0">
                <a:latin typeface="Palatino Linotype" panose="02040502050505030304" pitchFamily="18" charset="0"/>
              </a:rPr>
              <a:t>Introduction</a:t>
            </a:r>
            <a:endParaRPr lang="en-IN" dirty="0"/>
          </a:p>
        </p:txBody>
      </p:sp>
      <p:sp>
        <p:nvSpPr>
          <p:cNvPr id="4" name="Content Placeholder 3">
            <a:extLst>
              <a:ext uri="{FF2B5EF4-FFF2-40B4-BE49-F238E27FC236}">
                <a16:creationId xmlns="" xmlns:a16="http://schemas.microsoft.com/office/drawing/2014/main" id="{39B0BD91-FE9E-BF9E-DBBC-CE217C474719}"/>
              </a:ext>
            </a:extLst>
          </p:cNvPr>
          <p:cNvSpPr>
            <a:spLocks noGrp="1"/>
          </p:cNvSpPr>
          <p:nvPr>
            <p:ph sz="half" idx="2"/>
          </p:nvPr>
        </p:nvSpPr>
        <p:spPr>
          <a:xfrm>
            <a:off x="1255594" y="2599239"/>
            <a:ext cx="2922641" cy="3706249"/>
          </a:xfrm>
          <a:ln>
            <a:solidFill>
              <a:schemeClr val="accent2">
                <a:lumMod val="20000"/>
                <a:lumOff val="80000"/>
              </a:schemeClr>
            </a:solidFill>
          </a:ln>
        </p:spPr>
        <p:txBody>
          <a:bodyPr>
            <a:normAutofit/>
          </a:bodyPr>
          <a:lstStyle/>
          <a:p>
            <a:r>
              <a:rPr lang="en-US" b="0" dirty="0">
                <a:latin typeface="Palatino Linotype" panose="02040502050505030304" pitchFamily="18" charset="0"/>
              </a:rPr>
              <a:t>It outlines the concept ,scope and objective of Peer review. </a:t>
            </a:r>
          </a:p>
          <a:p>
            <a:r>
              <a:rPr lang="en-US" b="0" dirty="0">
                <a:latin typeface="Palatino Linotype" panose="02040502050505030304" pitchFamily="18" charset="0"/>
              </a:rPr>
              <a:t>The Peer Review process shall apply to all the assurance engagements of a Practice Unit.</a:t>
            </a:r>
          </a:p>
          <a:p>
            <a:endParaRPr lang="en-US" sz="2000" b="0" dirty="0">
              <a:latin typeface="Palatino Linotype" panose="02040502050505030304" pitchFamily="18" charset="0"/>
            </a:endParaRPr>
          </a:p>
          <a:p>
            <a:endParaRPr lang="en-IN" sz="2000" dirty="0"/>
          </a:p>
        </p:txBody>
      </p:sp>
      <p:sp>
        <p:nvSpPr>
          <p:cNvPr id="5" name="Text Placeholder 4">
            <a:extLst>
              <a:ext uri="{FF2B5EF4-FFF2-40B4-BE49-F238E27FC236}">
                <a16:creationId xmlns="" xmlns:a16="http://schemas.microsoft.com/office/drawing/2014/main" id="{422B0B3C-6656-233D-F3B1-314AFDB16255}"/>
              </a:ext>
            </a:extLst>
          </p:cNvPr>
          <p:cNvSpPr>
            <a:spLocks noGrp="1"/>
          </p:cNvSpPr>
          <p:nvPr>
            <p:ph type="body" sz="quarter" idx="3"/>
          </p:nvPr>
        </p:nvSpPr>
        <p:spPr>
          <a:xfrm>
            <a:off x="7470709" y="2092749"/>
            <a:ext cx="4246808" cy="506489"/>
          </a:xfrm>
          <a:ln>
            <a:solidFill>
              <a:schemeClr val="accent2">
                <a:lumMod val="20000"/>
                <a:lumOff val="80000"/>
              </a:schemeClr>
            </a:solidFill>
          </a:ln>
        </p:spPr>
        <p:txBody>
          <a:bodyPr/>
          <a:lstStyle/>
          <a:p>
            <a:r>
              <a:rPr lang="en-US" sz="2400" b="1" i="0" u="none" strike="noStrike" kern="1200" baseline="0" dirty="0">
                <a:solidFill>
                  <a:srgbClr val="000000"/>
                </a:solidFill>
                <a:latin typeface="Palatino Linotype" panose="02040502050505030304" pitchFamily="18" charset="0"/>
              </a:rPr>
              <a:t>Peer Review Process </a:t>
            </a:r>
            <a:endParaRPr lang="en-IN" dirty="0"/>
          </a:p>
        </p:txBody>
      </p:sp>
      <p:sp>
        <p:nvSpPr>
          <p:cNvPr id="6" name="Content Placeholder 5">
            <a:extLst>
              <a:ext uri="{FF2B5EF4-FFF2-40B4-BE49-F238E27FC236}">
                <a16:creationId xmlns="" xmlns:a16="http://schemas.microsoft.com/office/drawing/2014/main" id="{2C3D7F7A-592A-3552-AC79-5619E3E1E44A}"/>
              </a:ext>
            </a:extLst>
          </p:cNvPr>
          <p:cNvSpPr>
            <a:spLocks noGrp="1"/>
          </p:cNvSpPr>
          <p:nvPr>
            <p:ph sz="quarter" idx="4"/>
          </p:nvPr>
        </p:nvSpPr>
        <p:spPr>
          <a:xfrm>
            <a:off x="7470710" y="2600448"/>
            <a:ext cx="4246808" cy="3621406"/>
          </a:xfrm>
          <a:ln>
            <a:solidFill>
              <a:schemeClr val="accent2">
                <a:lumMod val="20000"/>
                <a:lumOff val="80000"/>
              </a:schemeClr>
            </a:solidFill>
          </a:ln>
        </p:spPr>
        <p:txBody>
          <a:bodyPr>
            <a:normAutofit fontScale="92500" lnSpcReduction="20000"/>
          </a:bodyPr>
          <a:lstStyle/>
          <a:p>
            <a:r>
              <a:rPr lang="en-US" sz="2900" dirty="0">
                <a:latin typeface="Palatino Linotype" panose="02040502050505030304" pitchFamily="18" charset="0"/>
              </a:rPr>
              <a:t>A panel of reviewers is maintained by the Peer Review Board. </a:t>
            </a:r>
          </a:p>
          <a:p>
            <a:r>
              <a:rPr lang="en-US" sz="2900" dirty="0">
                <a:latin typeface="Palatino Linotype" panose="02040502050505030304" pitchFamily="18" charset="0"/>
              </a:rPr>
              <a:t>Intimation of Board on selection of PU</a:t>
            </a:r>
          </a:p>
          <a:p>
            <a:r>
              <a:rPr lang="en-US" sz="2900" dirty="0">
                <a:latin typeface="Palatino Linotype" panose="02040502050505030304" pitchFamily="18" charset="0"/>
              </a:rPr>
              <a:t>Level to be confirmed by the PU</a:t>
            </a:r>
          </a:p>
          <a:p>
            <a:r>
              <a:rPr lang="en-US" sz="2900" dirty="0">
                <a:latin typeface="Palatino Linotype" panose="02040502050505030304" pitchFamily="18" charset="0"/>
              </a:rPr>
              <a:t>Fees of Peer review is indicated in the manual</a:t>
            </a: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US" sz="2900" dirty="0">
              <a:latin typeface="Palatino Linotype" panose="02040502050505030304" pitchFamily="18" charset="0"/>
            </a:endParaRPr>
          </a:p>
          <a:p>
            <a:endParaRPr lang="en-IN" dirty="0"/>
          </a:p>
        </p:txBody>
      </p:sp>
      <p:sp>
        <p:nvSpPr>
          <p:cNvPr id="8" name="Footer Placeholder 7">
            <a:extLst>
              <a:ext uri="{FF2B5EF4-FFF2-40B4-BE49-F238E27FC236}">
                <a16:creationId xmlns="" xmlns:a16="http://schemas.microsoft.com/office/drawing/2014/main" id="{F15B650A-5601-F30A-24EC-5E93395E3F3C}"/>
              </a:ext>
            </a:extLst>
          </p:cNvPr>
          <p:cNvSpPr>
            <a:spLocks noGrp="1"/>
          </p:cNvSpPr>
          <p:nvPr>
            <p:ph type="ftr" sz="quarter" idx="1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9" name="Slide Number Placeholder 8">
            <a:extLst>
              <a:ext uri="{FF2B5EF4-FFF2-40B4-BE49-F238E27FC236}">
                <a16:creationId xmlns="" xmlns:a16="http://schemas.microsoft.com/office/drawing/2014/main" id="{42CCEFB5-8DD5-0D5C-6C23-52D67FB359CD}"/>
              </a:ext>
            </a:extLst>
          </p:cNvPr>
          <p:cNvSpPr>
            <a:spLocks noGrp="1"/>
          </p:cNvSpPr>
          <p:nvPr>
            <p:ph type="sldNum" sz="quarter" idx="12"/>
          </p:nvPr>
        </p:nvSpPr>
        <p:spPr/>
        <p:txBody>
          <a:bodyPr/>
          <a:lstStyle/>
          <a:p>
            <a:fld id="{A65A5C87-DF58-40C8-B092-1DE63DB4547E}" type="slidenum">
              <a:rPr lang="en-US" smtClean="0"/>
              <a:t>36</a:t>
            </a:fld>
            <a:endParaRPr lang="en-US" dirty="0"/>
          </a:p>
        </p:txBody>
      </p:sp>
      <p:pic>
        <p:nvPicPr>
          <p:cNvPr id="15" name="Content Placeholder 14" descr="Graphical user interface&#10;&#10;Description automatically generated with medium confidence">
            <a:extLst>
              <a:ext uri="{FF2B5EF4-FFF2-40B4-BE49-F238E27FC236}">
                <a16:creationId xmlns="" xmlns:a16="http://schemas.microsoft.com/office/drawing/2014/main" id="{2EA87061-4624-161B-2B73-F3A1950B6ACA}"/>
              </a:ext>
            </a:extLst>
          </p:cNvPr>
          <p:cNvPicPr>
            <a:picLocks noGrp="1" noChangeAspect="1"/>
          </p:cNvPicPr>
          <p:nvPr>
            <p:ph sz="quarter" idx="14"/>
          </p:nvPr>
        </p:nvPicPr>
        <p:blipFill>
          <a:blip r:embed="rId3"/>
          <a:stretch>
            <a:fillRect/>
          </a:stretch>
        </p:blipFill>
        <p:spPr>
          <a:xfrm>
            <a:off x="4178235" y="2599240"/>
            <a:ext cx="3292475" cy="3731680"/>
          </a:xfrm>
          <a:ln>
            <a:noFill/>
          </a:ln>
        </p:spPr>
      </p:pic>
    </p:spTree>
    <p:extLst>
      <p:ext uri="{BB962C8B-B14F-4D97-AF65-F5344CB8AC3E}">
        <p14:creationId xmlns:p14="http://schemas.microsoft.com/office/powerpoint/2010/main" val="19292904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C76A1B-F3DF-FEB2-9429-E371A314E584}"/>
              </a:ext>
            </a:extLst>
          </p:cNvPr>
          <p:cNvSpPr>
            <a:spLocks noGrp="1"/>
          </p:cNvSpPr>
          <p:nvPr>
            <p:ph type="title"/>
          </p:nvPr>
        </p:nvSpPr>
        <p:spPr>
          <a:xfrm>
            <a:off x="725864" y="548640"/>
            <a:ext cx="10557832" cy="1179576"/>
          </a:xfrm>
        </p:spPr>
        <p:txBody>
          <a:bodyPr/>
          <a:lstStyle/>
          <a:p>
            <a:r>
              <a:rPr lang="en-US" dirty="0">
                <a:latin typeface="Palatino Linotype" panose="02040502050505030304" pitchFamily="18" charset="0"/>
              </a:rPr>
              <a:t>Peer review Manual</a:t>
            </a:r>
            <a:endParaRPr lang="en-IN" dirty="0">
              <a:latin typeface="Palatino Linotype" panose="02040502050505030304" pitchFamily="18" charset="0"/>
            </a:endParaRPr>
          </a:p>
        </p:txBody>
      </p:sp>
      <p:sp>
        <p:nvSpPr>
          <p:cNvPr id="3" name="Text Placeholder 2">
            <a:extLst>
              <a:ext uri="{FF2B5EF4-FFF2-40B4-BE49-F238E27FC236}">
                <a16:creationId xmlns="" xmlns:a16="http://schemas.microsoft.com/office/drawing/2014/main" id="{FF08B961-1145-0517-2DAF-AD81694FC396}"/>
              </a:ext>
            </a:extLst>
          </p:cNvPr>
          <p:cNvSpPr>
            <a:spLocks noGrp="1"/>
          </p:cNvSpPr>
          <p:nvPr>
            <p:ph type="body" idx="1"/>
          </p:nvPr>
        </p:nvSpPr>
        <p:spPr>
          <a:xfrm>
            <a:off x="576073" y="2092751"/>
            <a:ext cx="3602162" cy="506488"/>
          </a:xfrm>
          <a:ln>
            <a:solidFill>
              <a:schemeClr val="accent2">
                <a:lumMod val="20000"/>
                <a:lumOff val="80000"/>
              </a:schemeClr>
            </a:solidFill>
          </a:ln>
        </p:spPr>
        <p:txBody>
          <a:bodyPr/>
          <a:lstStyle/>
          <a:p>
            <a:r>
              <a:rPr lang="en-US" dirty="0">
                <a:solidFill>
                  <a:srgbClr val="000000"/>
                </a:solidFill>
                <a:latin typeface="Palatino Linotype" panose="02040502050505030304" pitchFamily="18" charset="0"/>
              </a:rPr>
              <a:t>Questionnaire(PU)</a:t>
            </a:r>
            <a:endParaRPr lang="en-IN" dirty="0">
              <a:solidFill>
                <a:srgbClr val="000000"/>
              </a:solidFill>
              <a:latin typeface="Palatino Linotype" panose="02040502050505030304" pitchFamily="18" charset="0"/>
            </a:endParaRPr>
          </a:p>
        </p:txBody>
      </p:sp>
      <p:sp>
        <p:nvSpPr>
          <p:cNvPr id="4" name="Content Placeholder 3">
            <a:extLst>
              <a:ext uri="{FF2B5EF4-FFF2-40B4-BE49-F238E27FC236}">
                <a16:creationId xmlns="" xmlns:a16="http://schemas.microsoft.com/office/drawing/2014/main" id="{39B0BD91-FE9E-BF9E-DBBC-CE217C474719}"/>
              </a:ext>
            </a:extLst>
          </p:cNvPr>
          <p:cNvSpPr>
            <a:spLocks noGrp="1"/>
          </p:cNvSpPr>
          <p:nvPr>
            <p:ph sz="half" idx="2"/>
          </p:nvPr>
        </p:nvSpPr>
        <p:spPr>
          <a:xfrm>
            <a:off x="576072" y="2599239"/>
            <a:ext cx="3602163" cy="3706249"/>
          </a:xfrm>
          <a:solidFill>
            <a:schemeClr val="accent1">
              <a:lumMod val="20000"/>
              <a:lumOff val="80000"/>
            </a:schemeClr>
          </a:solidFill>
          <a:ln>
            <a:solidFill>
              <a:schemeClr val="accent1">
                <a:lumMod val="60000"/>
                <a:lumOff val="40000"/>
              </a:schemeClr>
            </a:solidFill>
          </a:ln>
        </p:spPr>
        <p:txBody>
          <a:bodyPr>
            <a:normAutofit/>
          </a:bodyPr>
          <a:lstStyle/>
          <a:p>
            <a:r>
              <a:rPr lang="en-US" b="0" dirty="0">
                <a:latin typeface="Palatino Linotype" panose="02040502050505030304" pitchFamily="18" charset="0"/>
              </a:rPr>
              <a:t>PU to submit Form-1 ( Application cum Questionnaire) same as submitted to board, to the reviewer with 1 day after receiving of Form-2 from the Reviewer.</a:t>
            </a:r>
          </a:p>
          <a:p>
            <a:r>
              <a:rPr lang="en-US" b="0" dirty="0">
                <a:latin typeface="Palatino Linotype" panose="02040502050505030304" pitchFamily="18" charset="0"/>
              </a:rPr>
              <a:t>Part A - states the Profile of Practice Unit (PU)</a:t>
            </a:r>
          </a:p>
          <a:p>
            <a:r>
              <a:rPr lang="en-US" dirty="0">
                <a:latin typeface="Palatino Linotype" panose="02040502050505030304" pitchFamily="18" charset="0"/>
              </a:rPr>
              <a:t>Part B – stated about the general controls(Based on SQC-1)</a:t>
            </a:r>
            <a:endParaRPr lang="en-US" b="0" dirty="0">
              <a:latin typeface="Palatino Linotype" panose="02040502050505030304" pitchFamily="18" charset="0"/>
            </a:endParaRPr>
          </a:p>
          <a:p>
            <a:endParaRPr lang="en-US" sz="2000" b="0" dirty="0">
              <a:latin typeface="Palatino Linotype" panose="02040502050505030304" pitchFamily="18" charset="0"/>
            </a:endParaRPr>
          </a:p>
          <a:p>
            <a:endParaRPr lang="en-IN" dirty="0"/>
          </a:p>
        </p:txBody>
      </p:sp>
      <p:sp>
        <p:nvSpPr>
          <p:cNvPr id="5" name="Text Placeholder 4">
            <a:extLst>
              <a:ext uri="{FF2B5EF4-FFF2-40B4-BE49-F238E27FC236}">
                <a16:creationId xmlns="" xmlns:a16="http://schemas.microsoft.com/office/drawing/2014/main" id="{422B0B3C-6656-233D-F3B1-314AFDB16255}"/>
              </a:ext>
            </a:extLst>
          </p:cNvPr>
          <p:cNvSpPr>
            <a:spLocks noGrp="1"/>
          </p:cNvSpPr>
          <p:nvPr>
            <p:ph type="body" sz="quarter" idx="3"/>
          </p:nvPr>
        </p:nvSpPr>
        <p:spPr>
          <a:xfrm>
            <a:off x="4487159" y="2092749"/>
            <a:ext cx="7230359" cy="506489"/>
          </a:xfrm>
          <a:ln>
            <a:solidFill>
              <a:schemeClr val="accent2">
                <a:lumMod val="20000"/>
                <a:lumOff val="80000"/>
              </a:schemeClr>
            </a:solidFill>
          </a:ln>
        </p:spPr>
        <p:txBody>
          <a:bodyPr/>
          <a:lstStyle/>
          <a:p>
            <a:r>
              <a:rPr lang="en-US" sz="2400" b="1" i="0" u="none" strike="noStrike" kern="1200" baseline="0" dirty="0">
                <a:solidFill>
                  <a:srgbClr val="000000"/>
                </a:solidFill>
                <a:latin typeface="Palatino Linotype" panose="02040502050505030304" pitchFamily="18" charset="0"/>
              </a:rPr>
              <a:t>Review Procedure</a:t>
            </a:r>
            <a:endParaRPr lang="en-IN" dirty="0"/>
          </a:p>
        </p:txBody>
      </p:sp>
      <p:graphicFrame>
        <p:nvGraphicFramePr>
          <p:cNvPr id="11" name="Content Placeholder 5">
            <a:extLst>
              <a:ext uri="{FF2B5EF4-FFF2-40B4-BE49-F238E27FC236}">
                <a16:creationId xmlns="" xmlns:a16="http://schemas.microsoft.com/office/drawing/2014/main" id="{7AA26AEF-868A-EC81-87D4-3657133E09AD}"/>
              </a:ext>
            </a:extLst>
          </p:cNvPr>
          <p:cNvGraphicFramePr>
            <a:graphicFrameLocks noGrp="1"/>
          </p:cNvGraphicFramePr>
          <p:nvPr>
            <p:ph sz="quarter" idx="4"/>
            <p:extLst/>
          </p:nvPr>
        </p:nvGraphicFramePr>
        <p:xfrm>
          <a:off x="4487159" y="2600448"/>
          <a:ext cx="7230359" cy="36214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Footer Placeholder 7">
            <a:extLst>
              <a:ext uri="{FF2B5EF4-FFF2-40B4-BE49-F238E27FC236}">
                <a16:creationId xmlns="" xmlns:a16="http://schemas.microsoft.com/office/drawing/2014/main" id="{F15B650A-5601-F30A-24EC-5E93395E3F3C}"/>
              </a:ext>
            </a:extLst>
          </p:cNvPr>
          <p:cNvSpPr>
            <a:spLocks noGrp="1"/>
          </p:cNvSpPr>
          <p:nvPr>
            <p:ph type="ftr" sz="quarter" idx="1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9" name="Slide Number Placeholder 8">
            <a:extLst>
              <a:ext uri="{FF2B5EF4-FFF2-40B4-BE49-F238E27FC236}">
                <a16:creationId xmlns="" xmlns:a16="http://schemas.microsoft.com/office/drawing/2014/main" id="{42CCEFB5-8DD5-0D5C-6C23-52D67FB359CD}"/>
              </a:ext>
            </a:extLst>
          </p:cNvPr>
          <p:cNvSpPr>
            <a:spLocks noGrp="1"/>
          </p:cNvSpPr>
          <p:nvPr>
            <p:ph type="sldNum" sz="quarter" idx="12"/>
          </p:nvPr>
        </p:nvSpPr>
        <p:spPr/>
        <p:txBody>
          <a:bodyPr/>
          <a:lstStyle/>
          <a:p>
            <a:fld id="{A65A5C87-DF58-40C8-B092-1DE63DB4547E}" type="slidenum">
              <a:rPr lang="en-US" smtClean="0"/>
              <a:t>37</a:t>
            </a:fld>
            <a:endParaRPr lang="en-US" dirty="0"/>
          </a:p>
        </p:txBody>
      </p:sp>
    </p:spTree>
    <p:extLst>
      <p:ext uri="{BB962C8B-B14F-4D97-AF65-F5344CB8AC3E}">
        <p14:creationId xmlns:p14="http://schemas.microsoft.com/office/powerpoint/2010/main" val="24302466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C76A1B-F3DF-FEB2-9429-E371A314E584}"/>
              </a:ext>
            </a:extLst>
          </p:cNvPr>
          <p:cNvSpPr>
            <a:spLocks noGrp="1"/>
          </p:cNvSpPr>
          <p:nvPr>
            <p:ph type="title"/>
          </p:nvPr>
        </p:nvSpPr>
        <p:spPr>
          <a:xfrm>
            <a:off x="725864" y="548640"/>
            <a:ext cx="10557832" cy="1179576"/>
          </a:xfrm>
        </p:spPr>
        <p:txBody>
          <a:bodyPr/>
          <a:lstStyle/>
          <a:p>
            <a:r>
              <a:rPr lang="en-US" dirty="0">
                <a:latin typeface="Palatino Linotype" panose="02040502050505030304" pitchFamily="18" charset="0"/>
              </a:rPr>
              <a:t>Peer review Manual</a:t>
            </a:r>
            <a:endParaRPr lang="en-IN" dirty="0">
              <a:latin typeface="Palatino Linotype" panose="02040502050505030304" pitchFamily="18" charset="0"/>
            </a:endParaRPr>
          </a:p>
        </p:txBody>
      </p:sp>
      <p:sp>
        <p:nvSpPr>
          <p:cNvPr id="3" name="Text Placeholder 2">
            <a:extLst>
              <a:ext uri="{FF2B5EF4-FFF2-40B4-BE49-F238E27FC236}">
                <a16:creationId xmlns="" xmlns:a16="http://schemas.microsoft.com/office/drawing/2014/main" id="{FF08B961-1145-0517-2DAF-AD81694FC396}"/>
              </a:ext>
            </a:extLst>
          </p:cNvPr>
          <p:cNvSpPr>
            <a:spLocks noGrp="1"/>
          </p:cNvSpPr>
          <p:nvPr>
            <p:ph type="body" idx="1"/>
          </p:nvPr>
        </p:nvSpPr>
        <p:spPr>
          <a:xfrm>
            <a:off x="576073" y="2092751"/>
            <a:ext cx="4530184" cy="506488"/>
          </a:xfrm>
          <a:ln>
            <a:solidFill>
              <a:schemeClr val="accent2">
                <a:lumMod val="20000"/>
                <a:lumOff val="80000"/>
              </a:schemeClr>
            </a:solidFill>
          </a:ln>
        </p:spPr>
        <p:txBody>
          <a:bodyPr/>
          <a:lstStyle/>
          <a:p>
            <a:r>
              <a:rPr lang="en-US" dirty="0">
                <a:solidFill>
                  <a:srgbClr val="000000"/>
                </a:solidFill>
                <a:latin typeface="Palatino Linotype" panose="02040502050505030304" pitchFamily="18" charset="0"/>
              </a:rPr>
              <a:t>Documentation</a:t>
            </a:r>
            <a:endParaRPr lang="en-IN" dirty="0">
              <a:solidFill>
                <a:srgbClr val="000000"/>
              </a:solidFill>
              <a:latin typeface="Palatino Linotype" panose="02040502050505030304" pitchFamily="18" charset="0"/>
            </a:endParaRPr>
          </a:p>
        </p:txBody>
      </p:sp>
      <p:sp>
        <p:nvSpPr>
          <p:cNvPr id="4" name="Content Placeholder 3">
            <a:extLst>
              <a:ext uri="{FF2B5EF4-FFF2-40B4-BE49-F238E27FC236}">
                <a16:creationId xmlns="" xmlns:a16="http://schemas.microsoft.com/office/drawing/2014/main" id="{39B0BD91-FE9E-BF9E-DBBC-CE217C474719}"/>
              </a:ext>
            </a:extLst>
          </p:cNvPr>
          <p:cNvSpPr>
            <a:spLocks noGrp="1"/>
          </p:cNvSpPr>
          <p:nvPr>
            <p:ph sz="half" idx="2"/>
          </p:nvPr>
        </p:nvSpPr>
        <p:spPr>
          <a:xfrm>
            <a:off x="576072" y="2599239"/>
            <a:ext cx="4530184" cy="3706249"/>
          </a:xfrm>
          <a:solidFill>
            <a:schemeClr val="accent1">
              <a:lumMod val="20000"/>
              <a:lumOff val="80000"/>
            </a:schemeClr>
          </a:solidFill>
          <a:ln>
            <a:solidFill>
              <a:schemeClr val="accent1">
                <a:lumMod val="60000"/>
                <a:lumOff val="40000"/>
              </a:schemeClr>
            </a:solidFill>
          </a:ln>
        </p:spPr>
        <p:txBody>
          <a:bodyPr>
            <a:normAutofit fontScale="85000" lnSpcReduction="10000"/>
          </a:bodyPr>
          <a:lstStyle/>
          <a:p>
            <a:r>
              <a:rPr lang="en-US" sz="1900" dirty="0">
                <a:latin typeface="Palatino Linotype" panose="02040502050505030304" pitchFamily="18" charset="0"/>
              </a:rPr>
              <a:t> SA 230 – “Audit Documentation” refers to the records or documentation of procedures that auditors performed, the audit evidence that they obtained and the conclusion that is made by them based on the evidence obtained</a:t>
            </a:r>
          </a:p>
          <a:p>
            <a:r>
              <a:rPr lang="en-US" sz="1900" dirty="0">
                <a:latin typeface="Palatino Linotype" panose="02040502050505030304" pitchFamily="18" charset="0"/>
              </a:rPr>
              <a:t>The nature, form, content and purpose of audit documentation is discussed in the manual</a:t>
            </a:r>
          </a:p>
          <a:p>
            <a:r>
              <a:rPr lang="en-US" sz="1900" dirty="0">
                <a:latin typeface="Palatino Linotype" panose="02040502050505030304" pitchFamily="18" charset="0"/>
              </a:rPr>
              <a:t>An illustrative checklist for the documentation aspect is present in the manual.</a:t>
            </a:r>
          </a:p>
          <a:p>
            <a:r>
              <a:rPr lang="en-US" sz="1900" dirty="0">
                <a:latin typeface="Palatino Linotype" panose="02040502050505030304" pitchFamily="18" charset="0"/>
              </a:rPr>
              <a:t>The definition and importance of Audit documentation is discussed here.</a:t>
            </a:r>
          </a:p>
          <a:p>
            <a:endParaRPr lang="en-IN" sz="2000" dirty="0"/>
          </a:p>
        </p:txBody>
      </p:sp>
      <p:sp>
        <p:nvSpPr>
          <p:cNvPr id="5" name="Text Placeholder 4">
            <a:extLst>
              <a:ext uri="{FF2B5EF4-FFF2-40B4-BE49-F238E27FC236}">
                <a16:creationId xmlns="" xmlns:a16="http://schemas.microsoft.com/office/drawing/2014/main" id="{422B0B3C-6656-233D-F3B1-314AFDB16255}"/>
              </a:ext>
            </a:extLst>
          </p:cNvPr>
          <p:cNvSpPr>
            <a:spLocks noGrp="1"/>
          </p:cNvSpPr>
          <p:nvPr>
            <p:ph type="body" sz="quarter" idx="3"/>
          </p:nvPr>
        </p:nvSpPr>
        <p:spPr>
          <a:xfrm>
            <a:off x="5322013" y="2092749"/>
            <a:ext cx="6395505" cy="506489"/>
          </a:xfrm>
          <a:ln>
            <a:solidFill>
              <a:schemeClr val="accent2">
                <a:lumMod val="20000"/>
                <a:lumOff val="80000"/>
              </a:schemeClr>
            </a:solidFill>
          </a:ln>
        </p:spPr>
        <p:txBody>
          <a:bodyPr/>
          <a:lstStyle/>
          <a:p>
            <a:r>
              <a:rPr lang="en-US" dirty="0">
                <a:latin typeface="Palatino Linotype" panose="02040502050505030304" pitchFamily="18" charset="0"/>
              </a:rPr>
              <a:t>Reporting</a:t>
            </a:r>
            <a:endParaRPr lang="en-IN" dirty="0">
              <a:latin typeface="Palatino Linotype" panose="02040502050505030304" pitchFamily="18" charset="0"/>
            </a:endParaRPr>
          </a:p>
        </p:txBody>
      </p:sp>
      <p:sp>
        <p:nvSpPr>
          <p:cNvPr id="6" name="Content Placeholder 5">
            <a:extLst>
              <a:ext uri="{FF2B5EF4-FFF2-40B4-BE49-F238E27FC236}">
                <a16:creationId xmlns="" xmlns:a16="http://schemas.microsoft.com/office/drawing/2014/main" id="{2C3D7F7A-592A-3552-AC79-5619E3E1E44A}"/>
              </a:ext>
            </a:extLst>
          </p:cNvPr>
          <p:cNvSpPr>
            <a:spLocks noGrp="1"/>
          </p:cNvSpPr>
          <p:nvPr>
            <p:ph sz="quarter" idx="4"/>
          </p:nvPr>
        </p:nvSpPr>
        <p:spPr>
          <a:xfrm>
            <a:off x="5322013" y="2600448"/>
            <a:ext cx="6395505" cy="3755902"/>
          </a:xfrm>
          <a:solidFill>
            <a:schemeClr val="bg1">
              <a:lumMod val="95000"/>
            </a:schemeClr>
          </a:solidFill>
          <a:ln>
            <a:solidFill>
              <a:schemeClr val="accent2">
                <a:lumMod val="20000"/>
                <a:lumOff val="80000"/>
              </a:schemeClr>
            </a:solidFill>
          </a:ln>
        </p:spPr>
        <p:txBody>
          <a:bodyPr>
            <a:normAutofit/>
          </a:bodyPr>
          <a:lstStyle/>
          <a:p>
            <a:pPr>
              <a:lnSpc>
                <a:spcPct val="130000"/>
              </a:lnSpc>
            </a:pPr>
            <a:r>
              <a:rPr lang="en-US" sz="1600" dirty="0">
                <a:latin typeface="Palatino Linotype" panose="02040502050505030304" pitchFamily="18" charset="0"/>
              </a:rPr>
              <a:t>In deciding on the type of report to be issued, a reviewer should </a:t>
            </a:r>
          </a:p>
          <a:p>
            <a:pPr lvl="1">
              <a:lnSpc>
                <a:spcPct val="130000"/>
              </a:lnSpc>
            </a:pPr>
            <a:r>
              <a:rPr lang="en-US" sz="1600" dirty="0">
                <a:latin typeface="Palatino Linotype" panose="02040502050505030304" pitchFamily="18" charset="0"/>
              </a:rPr>
              <a:t>consider the evidence obtained and </a:t>
            </a:r>
          </a:p>
          <a:p>
            <a:pPr lvl="1">
              <a:lnSpc>
                <a:spcPct val="130000"/>
              </a:lnSpc>
            </a:pPr>
            <a:r>
              <a:rPr lang="en-US" sz="1600" dirty="0">
                <a:latin typeface="Palatino Linotype" panose="02040502050505030304" pitchFamily="18" charset="0"/>
              </a:rPr>
              <a:t>should document the overall conclusions with reasons.</a:t>
            </a:r>
          </a:p>
          <a:p>
            <a:pPr>
              <a:lnSpc>
                <a:spcPct val="130000"/>
              </a:lnSpc>
            </a:pPr>
            <a:r>
              <a:rPr lang="en-US" sz="1600" dirty="0">
                <a:latin typeface="Palatino Linotype" panose="02040502050505030304" pitchFamily="18" charset="0"/>
              </a:rPr>
              <a:t>General grounds for modification of the audit report is discussed in this chapter</a:t>
            </a:r>
          </a:p>
          <a:p>
            <a:pPr>
              <a:lnSpc>
                <a:spcPct val="130000"/>
              </a:lnSpc>
            </a:pPr>
            <a:r>
              <a:rPr lang="en-US" sz="1600" dirty="0">
                <a:latin typeface="Palatino Linotype" panose="02040502050505030304" pitchFamily="18" charset="0"/>
              </a:rPr>
              <a:t>Preliminary report with initial findings are issued for comments and representation from PU. </a:t>
            </a:r>
          </a:p>
          <a:p>
            <a:pPr>
              <a:lnSpc>
                <a:spcPct val="130000"/>
              </a:lnSpc>
            </a:pPr>
            <a:r>
              <a:rPr lang="en-US" sz="1600" dirty="0">
                <a:latin typeface="Palatino Linotype" panose="02040502050505030304" pitchFamily="18" charset="0"/>
              </a:rPr>
              <a:t>Post that a final report is issued to the PU.</a:t>
            </a:r>
          </a:p>
          <a:p>
            <a:pPr>
              <a:lnSpc>
                <a:spcPct val="130000"/>
              </a:lnSpc>
            </a:pPr>
            <a:r>
              <a:rPr lang="en-US" sz="1600" dirty="0">
                <a:latin typeface="Palatino Linotype" panose="02040502050505030304" pitchFamily="18" charset="0"/>
              </a:rPr>
              <a:t>The content of the Peer Review Report is prescribed</a:t>
            </a:r>
          </a:p>
          <a:p>
            <a:endParaRPr lang="en-US" sz="7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US" sz="800" dirty="0">
              <a:latin typeface="Palatino Linotype" panose="02040502050505030304" pitchFamily="18" charset="0"/>
            </a:endParaRPr>
          </a:p>
          <a:p>
            <a:endParaRPr lang="en-IN" sz="600" dirty="0"/>
          </a:p>
        </p:txBody>
      </p:sp>
      <p:sp>
        <p:nvSpPr>
          <p:cNvPr id="9" name="Slide Number Placeholder 8">
            <a:extLst>
              <a:ext uri="{FF2B5EF4-FFF2-40B4-BE49-F238E27FC236}">
                <a16:creationId xmlns="" xmlns:a16="http://schemas.microsoft.com/office/drawing/2014/main" id="{42CCEFB5-8DD5-0D5C-6C23-52D67FB359CD}"/>
              </a:ext>
            </a:extLst>
          </p:cNvPr>
          <p:cNvSpPr>
            <a:spLocks noGrp="1"/>
          </p:cNvSpPr>
          <p:nvPr>
            <p:ph type="sldNum" sz="quarter" idx="12"/>
          </p:nvPr>
        </p:nvSpPr>
        <p:spPr/>
        <p:txBody>
          <a:bodyPr/>
          <a:lstStyle/>
          <a:p>
            <a:fld id="{A65A5C87-DF58-40C8-B092-1DE63DB4547E}" type="slidenum">
              <a:rPr lang="en-US" smtClean="0"/>
              <a:t>38</a:t>
            </a:fld>
            <a:endParaRPr lang="en-US" dirty="0"/>
          </a:p>
        </p:txBody>
      </p:sp>
    </p:spTree>
    <p:extLst>
      <p:ext uri="{BB962C8B-B14F-4D97-AF65-F5344CB8AC3E}">
        <p14:creationId xmlns:p14="http://schemas.microsoft.com/office/powerpoint/2010/main" val="3813620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768524D-BAF4-7DF9-051D-6985F3868D9D}"/>
              </a:ext>
            </a:extLst>
          </p:cNvPr>
          <p:cNvSpPr>
            <a:spLocks noGrp="1"/>
          </p:cNvSpPr>
          <p:nvPr>
            <p:ph type="title"/>
          </p:nvPr>
        </p:nvSpPr>
        <p:spPr>
          <a:xfrm>
            <a:off x="576072" y="548640"/>
            <a:ext cx="10707624" cy="1179576"/>
          </a:xfrm>
        </p:spPr>
        <p:txBody>
          <a:bodyPr/>
          <a:lstStyle/>
          <a:p>
            <a:r>
              <a:rPr lang="en-US" dirty="0">
                <a:latin typeface="Palatino Linotype" panose="02040502050505030304" pitchFamily="18" charset="0"/>
              </a:rPr>
              <a:t> Differences</a:t>
            </a:r>
            <a:endParaRPr lang="en-IN" dirty="0"/>
          </a:p>
        </p:txBody>
      </p:sp>
      <p:sp>
        <p:nvSpPr>
          <p:cNvPr id="3" name="Text Placeholder 2">
            <a:extLst>
              <a:ext uri="{FF2B5EF4-FFF2-40B4-BE49-F238E27FC236}">
                <a16:creationId xmlns="" xmlns:a16="http://schemas.microsoft.com/office/drawing/2014/main" id="{4299551E-B6DF-C21C-F617-DFDB42EC02B6}"/>
              </a:ext>
            </a:extLst>
          </p:cNvPr>
          <p:cNvSpPr>
            <a:spLocks noGrp="1"/>
          </p:cNvSpPr>
          <p:nvPr>
            <p:ph type="body" idx="1"/>
          </p:nvPr>
        </p:nvSpPr>
        <p:spPr>
          <a:xfrm>
            <a:off x="567144" y="2150682"/>
            <a:ext cx="3300768" cy="365124"/>
          </a:xfrm>
          <a:ln>
            <a:solidFill>
              <a:schemeClr val="accent1"/>
            </a:solidFill>
          </a:ln>
        </p:spPr>
        <p:txBody>
          <a:bodyPr>
            <a:normAutofit/>
          </a:bodyPr>
          <a:lstStyle/>
          <a:p>
            <a:pPr algn="ctr"/>
            <a:r>
              <a:rPr lang="en-IN" sz="1400" dirty="0">
                <a:latin typeface="Palatino Linotype" panose="02040502050505030304" pitchFamily="18" charset="0"/>
              </a:rPr>
              <a:t>Financial Reporting Regional Board</a:t>
            </a:r>
          </a:p>
        </p:txBody>
      </p:sp>
      <p:sp>
        <p:nvSpPr>
          <p:cNvPr id="4" name="Content Placeholder 3">
            <a:extLst>
              <a:ext uri="{FF2B5EF4-FFF2-40B4-BE49-F238E27FC236}">
                <a16:creationId xmlns="" xmlns:a16="http://schemas.microsoft.com/office/drawing/2014/main" id="{14967EA7-79E3-B0F8-9A90-0DCEA71E42D8}"/>
              </a:ext>
            </a:extLst>
          </p:cNvPr>
          <p:cNvSpPr>
            <a:spLocks noGrp="1"/>
          </p:cNvSpPr>
          <p:nvPr>
            <p:ph sz="half" idx="2"/>
          </p:nvPr>
        </p:nvSpPr>
        <p:spPr>
          <a:xfrm>
            <a:off x="576072" y="2938272"/>
            <a:ext cx="3291840" cy="3297146"/>
          </a:xfrm>
          <a:solidFill>
            <a:schemeClr val="accent1">
              <a:lumMod val="60000"/>
              <a:lumOff val="40000"/>
            </a:schemeClr>
          </a:solidFill>
          <a:ln>
            <a:solidFill>
              <a:schemeClr val="accent1"/>
            </a:solidFill>
          </a:ln>
        </p:spPr>
        <p:txBody>
          <a:bodyPr>
            <a:noAutofit/>
          </a:bodyPr>
          <a:lstStyle/>
          <a:p>
            <a:r>
              <a:rPr lang="en-US" sz="1400" b="1" u="sng" dirty="0">
                <a:latin typeface="Palatino Linotype" panose="02040502050505030304" pitchFamily="18" charset="0"/>
              </a:rPr>
              <a:t>Objective</a:t>
            </a:r>
            <a:r>
              <a:rPr lang="en-US" sz="1400" dirty="0">
                <a:latin typeface="Palatino Linotype" panose="02040502050505030304" pitchFamily="18" charset="0"/>
              </a:rPr>
              <a:t> To bring improvements in financial reporting practices and promote investors’ confidence in audited financial statements</a:t>
            </a:r>
          </a:p>
          <a:p>
            <a:r>
              <a:rPr lang="en-US" sz="1400" b="1" u="sng" dirty="0">
                <a:latin typeface="Palatino Linotype" panose="02040502050505030304" pitchFamily="18" charset="0"/>
              </a:rPr>
              <a:t>Board Members </a:t>
            </a:r>
            <a:r>
              <a:rPr lang="en-US" sz="1400" dirty="0">
                <a:latin typeface="Palatino Linotype" panose="02040502050505030304" pitchFamily="18" charset="0"/>
              </a:rPr>
              <a:t>- Central Council of the ICAI, Government of India nominee with representations from the office of the Securities and Exchange Board of India, Comptroller and Auditor General of India, Insurance Regulatory and Development Authority , Central Board of Direct Taxes.</a:t>
            </a:r>
          </a:p>
        </p:txBody>
      </p:sp>
      <p:sp>
        <p:nvSpPr>
          <p:cNvPr id="5" name="Text Placeholder 4">
            <a:extLst>
              <a:ext uri="{FF2B5EF4-FFF2-40B4-BE49-F238E27FC236}">
                <a16:creationId xmlns="" xmlns:a16="http://schemas.microsoft.com/office/drawing/2014/main" id="{8ECFB7EC-F200-2581-7553-9A08503F4891}"/>
              </a:ext>
            </a:extLst>
          </p:cNvPr>
          <p:cNvSpPr>
            <a:spLocks noGrp="1"/>
          </p:cNvSpPr>
          <p:nvPr>
            <p:ph type="body" sz="quarter" idx="3"/>
          </p:nvPr>
        </p:nvSpPr>
        <p:spPr>
          <a:xfrm>
            <a:off x="4328883" y="2188388"/>
            <a:ext cx="3291840" cy="365125"/>
          </a:xfrm>
          <a:ln>
            <a:solidFill>
              <a:srgbClr val="00B0F0"/>
            </a:solidFill>
          </a:ln>
        </p:spPr>
        <p:txBody>
          <a:bodyPr>
            <a:normAutofit/>
          </a:bodyPr>
          <a:lstStyle/>
          <a:p>
            <a:pPr algn="ctr"/>
            <a:r>
              <a:rPr lang="en-US" sz="1500" dirty="0">
                <a:latin typeface="Palatino Linotype" panose="02040502050505030304" pitchFamily="18" charset="0"/>
              </a:rPr>
              <a:t>Peer Review Board</a:t>
            </a:r>
            <a:endParaRPr lang="en-IN" sz="1500" dirty="0">
              <a:latin typeface="Palatino Linotype" panose="02040502050505030304" pitchFamily="18" charset="0"/>
            </a:endParaRPr>
          </a:p>
        </p:txBody>
      </p:sp>
      <p:sp>
        <p:nvSpPr>
          <p:cNvPr id="6" name="Content Placeholder 5">
            <a:extLst>
              <a:ext uri="{FF2B5EF4-FFF2-40B4-BE49-F238E27FC236}">
                <a16:creationId xmlns="" xmlns:a16="http://schemas.microsoft.com/office/drawing/2014/main" id="{B5D1419F-65AD-C49D-7858-A0F4F9F69635}"/>
              </a:ext>
            </a:extLst>
          </p:cNvPr>
          <p:cNvSpPr>
            <a:spLocks noGrp="1"/>
          </p:cNvSpPr>
          <p:nvPr>
            <p:ph sz="quarter" idx="4"/>
          </p:nvPr>
        </p:nvSpPr>
        <p:spPr>
          <a:xfrm>
            <a:off x="4328883" y="2938271"/>
            <a:ext cx="3291840" cy="3297146"/>
          </a:xfrm>
          <a:ln>
            <a:solidFill>
              <a:srgbClr val="00B0F0"/>
            </a:solidFill>
          </a:ln>
        </p:spPr>
        <p:txBody>
          <a:bodyPr>
            <a:normAutofit/>
          </a:bodyPr>
          <a:lstStyle/>
          <a:p>
            <a:r>
              <a:rPr lang="en-US" sz="1400" b="1" u="sng" dirty="0">
                <a:latin typeface="Palatino Linotype" panose="02040502050505030304" pitchFamily="18" charset="0"/>
              </a:rPr>
              <a:t>Objective: </a:t>
            </a:r>
            <a:r>
              <a:rPr lang="en-US" sz="1400" dirty="0">
                <a:latin typeface="Palatino Linotype" panose="02040502050505030304" pitchFamily="18" charset="0"/>
              </a:rPr>
              <a:t>To ensure that in carrying out the assurance service assignments, the members of the Institute (a) comply with Technical, Professional and Ethical Standards.</a:t>
            </a:r>
          </a:p>
          <a:p>
            <a:r>
              <a:rPr lang="en-US" sz="1400" b="1" u="sng" dirty="0">
                <a:latin typeface="Palatino Linotype" panose="02040502050505030304" pitchFamily="18" charset="0"/>
              </a:rPr>
              <a:t>Board Members</a:t>
            </a:r>
            <a:r>
              <a:rPr lang="en-US" sz="1400" dirty="0">
                <a:latin typeface="Palatino Linotype" panose="02040502050505030304" pitchFamily="18" charset="0"/>
              </a:rPr>
              <a:t>- Minimum of six and a maximum of twelve members to be appointed by the Council, of whom not less than fifty per cent shall be from amongst the members of the Council.</a:t>
            </a:r>
          </a:p>
          <a:p>
            <a:endParaRPr lang="en-US" sz="1400" dirty="0">
              <a:latin typeface="Palatino Linotype" panose="02040502050505030304" pitchFamily="18" charset="0"/>
            </a:endParaRPr>
          </a:p>
          <a:p>
            <a:endParaRPr lang="en-IN" sz="1400" dirty="0">
              <a:latin typeface="Palatino Linotype" panose="02040502050505030304" pitchFamily="18" charset="0"/>
            </a:endParaRPr>
          </a:p>
        </p:txBody>
      </p:sp>
      <p:sp>
        <p:nvSpPr>
          <p:cNvPr id="9" name="Slide Number Placeholder 8">
            <a:extLst>
              <a:ext uri="{FF2B5EF4-FFF2-40B4-BE49-F238E27FC236}">
                <a16:creationId xmlns="" xmlns:a16="http://schemas.microsoft.com/office/drawing/2014/main" id="{9AF8B63A-9733-E89A-BDB0-B48B18D24607}"/>
              </a:ext>
            </a:extLst>
          </p:cNvPr>
          <p:cNvSpPr>
            <a:spLocks noGrp="1"/>
          </p:cNvSpPr>
          <p:nvPr>
            <p:ph type="sldNum" sz="quarter" idx="12"/>
          </p:nvPr>
        </p:nvSpPr>
        <p:spPr/>
        <p:txBody>
          <a:bodyPr/>
          <a:lstStyle/>
          <a:p>
            <a:fld id="{A65A5C87-DF58-40C8-B092-1DE63DB4547E}" type="slidenum">
              <a:rPr lang="en-US" smtClean="0"/>
              <a:t>39</a:t>
            </a:fld>
            <a:endParaRPr lang="en-US" dirty="0"/>
          </a:p>
        </p:txBody>
      </p:sp>
      <p:sp>
        <p:nvSpPr>
          <p:cNvPr id="10" name="Text Placeholder 9">
            <a:extLst>
              <a:ext uri="{FF2B5EF4-FFF2-40B4-BE49-F238E27FC236}">
                <a16:creationId xmlns="" xmlns:a16="http://schemas.microsoft.com/office/drawing/2014/main" id="{F8E73594-4C80-32E0-35B3-2BD9F4D1AEB3}"/>
              </a:ext>
            </a:extLst>
          </p:cNvPr>
          <p:cNvSpPr>
            <a:spLocks noGrp="1"/>
          </p:cNvSpPr>
          <p:nvPr>
            <p:ph type="body" sz="quarter" idx="13"/>
          </p:nvPr>
        </p:nvSpPr>
        <p:spPr>
          <a:xfrm>
            <a:off x="8081918" y="2202637"/>
            <a:ext cx="3663880" cy="365124"/>
          </a:xfrm>
          <a:ln>
            <a:solidFill>
              <a:srgbClr val="FF0000"/>
            </a:solidFill>
          </a:ln>
        </p:spPr>
        <p:txBody>
          <a:bodyPr>
            <a:normAutofit/>
          </a:bodyPr>
          <a:lstStyle/>
          <a:p>
            <a:pPr algn="ctr"/>
            <a:r>
              <a:rPr lang="en-US" sz="1500" dirty="0">
                <a:latin typeface="Palatino Linotype" panose="02040502050505030304" pitchFamily="18" charset="0"/>
              </a:rPr>
              <a:t>Quality Review Board</a:t>
            </a:r>
            <a:endParaRPr lang="en-IN" sz="1500" dirty="0">
              <a:latin typeface="Palatino Linotype" panose="02040502050505030304" pitchFamily="18" charset="0"/>
            </a:endParaRPr>
          </a:p>
        </p:txBody>
      </p:sp>
      <p:sp>
        <p:nvSpPr>
          <p:cNvPr id="11" name="Content Placeholder 10">
            <a:extLst>
              <a:ext uri="{FF2B5EF4-FFF2-40B4-BE49-F238E27FC236}">
                <a16:creationId xmlns="" xmlns:a16="http://schemas.microsoft.com/office/drawing/2014/main" id="{AA6CCB3D-A5DB-6C2E-17A4-AD950CCC30D3}"/>
              </a:ext>
            </a:extLst>
          </p:cNvPr>
          <p:cNvSpPr>
            <a:spLocks noGrp="1"/>
          </p:cNvSpPr>
          <p:nvPr>
            <p:ph sz="quarter" idx="14"/>
          </p:nvPr>
        </p:nvSpPr>
        <p:spPr>
          <a:xfrm>
            <a:off x="8095931" y="2938271"/>
            <a:ext cx="3663880" cy="3191616"/>
          </a:xfrm>
          <a:ln>
            <a:solidFill>
              <a:srgbClr val="FF0000"/>
            </a:solidFill>
          </a:ln>
        </p:spPr>
        <p:txBody>
          <a:bodyPr>
            <a:normAutofit/>
          </a:bodyPr>
          <a:lstStyle/>
          <a:p>
            <a:pPr>
              <a:lnSpc>
                <a:spcPct val="100000"/>
              </a:lnSpc>
            </a:pPr>
            <a:r>
              <a:rPr lang="en-US" sz="1400" b="1" u="sng" dirty="0">
                <a:latin typeface="Palatino Linotype" panose="02040502050505030304" pitchFamily="18" charset="0"/>
              </a:rPr>
              <a:t>Objective:</a:t>
            </a:r>
            <a:r>
              <a:rPr lang="en-US" sz="1400" dirty="0">
                <a:latin typeface="Palatino Linotype" panose="02040502050505030304" pitchFamily="18" charset="0"/>
              </a:rPr>
              <a:t> To make recommendations to the Council with regard to the quality of services, to review the quality of services provided by the members of Institute and to guide the members of the Institute to improve the quality of services and adherence to the regulations.</a:t>
            </a:r>
          </a:p>
          <a:p>
            <a:pPr>
              <a:lnSpc>
                <a:spcPct val="100000"/>
              </a:lnSpc>
            </a:pPr>
            <a:r>
              <a:rPr lang="en-US" sz="1400" b="1" dirty="0">
                <a:latin typeface="Palatino Linotype" panose="02040502050505030304" pitchFamily="18" charset="0"/>
              </a:rPr>
              <a:t>Board Members: </a:t>
            </a:r>
            <a:r>
              <a:rPr lang="en-US" sz="1400" dirty="0">
                <a:latin typeface="Palatino Linotype" panose="02040502050505030304" pitchFamily="18" charset="0"/>
              </a:rPr>
              <a:t>The Central Government is empowered to constitute a Quality Review Board consisting of a Chairperson and ten other members.</a:t>
            </a:r>
            <a:endParaRPr lang="en-IN" sz="1400" dirty="0">
              <a:latin typeface="Palatino Linotype" panose="02040502050505030304" pitchFamily="18" charset="0"/>
            </a:endParaRPr>
          </a:p>
        </p:txBody>
      </p:sp>
      <p:pic>
        <p:nvPicPr>
          <p:cNvPr id="14" name="Content Placeholder 23" descr="Shape&#10;&#10;Description automatically generated">
            <a:extLst>
              <a:ext uri="{FF2B5EF4-FFF2-40B4-BE49-F238E27FC236}">
                <a16:creationId xmlns="" xmlns:a16="http://schemas.microsoft.com/office/drawing/2014/main" id="{A67A1568-BAB8-19CC-2D3C-C876477EC636}"/>
              </a:ext>
            </a:extLst>
          </p:cNvPr>
          <p:cNvPicPr>
            <a:picLocks noChangeAspect="1"/>
          </p:cNvPicPr>
          <p:nvPr/>
        </p:nvPicPr>
        <p:blipFill>
          <a:blip r:embed="rId2"/>
          <a:stretch>
            <a:fillRect/>
          </a:stretch>
        </p:blipFill>
        <p:spPr>
          <a:xfrm>
            <a:off x="9573827" y="542988"/>
            <a:ext cx="1709869" cy="1185227"/>
          </a:xfrm>
          <a:prstGeom prst="rect">
            <a:avLst/>
          </a:prstGeom>
        </p:spPr>
      </p:pic>
    </p:spTree>
    <p:extLst>
      <p:ext uri="{BB962C8B-B14F-4D97-AF65-F5344CB8AC3E}">
        <p14:creationId xmlns:p14="http://schemas.microsoft.com/office/powerpoint/2010/main" val="2852407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145406" y="93550"/>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Recognition by Regulators</a:t>
            </a:r>
            <a:endParaRPr lang="en-IN" sz="3200" b="1" dirty="0">
              <a:solidFill>
                <a:srgbClr val="002060"/>
              </a:solidFill>
              <a:latin typeface="Cambria" panose="02040503050406030204" pitchFamily="18" charset="0"/>
              <a:ea typeface="Cambria" panose="02040503050406030204" pitchFamily="18" charset="0"/>
            </a:endParaRPr>
          </a:p>
        </p:txBody>
      </p:sp>
      <p:grpSp>
        <p:nvGrpSpPr>
          <p:cNvPr id="28" name="Group 27"/>
          <p:cNvGrpSpPr/>
          <p:nvPr/>
        </p:nvGrpSpPr>
        <p:grpSpPr>
          <a:xfrm>
            <a:off x="148994" y="1164543"/>
            <a:ext cx="11097928" cy="4404985"/>
            <a:chOff x="255872" y="2289912"/>
            <a:chExt cx="11097928" cy="1542187"/>
          </a:xfrm>
        </p:grpSpPr>
        <p:sp>
          <p:nvSpPr>
            <p:cNvPr id="29" name="Freeform 28"/>
            <p:cNvSpPr/>
            <p:nvPr/>
          </p:nvSpPr>
          <p:spPr>
            <a:xfrm>
              <a:off x="255872" y="2705668"/>
              <a:ext cx="11097928" cy="1126431"/>
            </a:xfrm>
            <a:custGeom>
              <a:avLst/>
              <a:gdLst>
                <a:gd name="connsiteX0" fmla="*/ 0 w 11097928"/>
                <a:gd name="connsiteY0" fmla="*/ 0 h 1615950"/>
                <a:gd name="connsiteX1" fmla="*/ 11097928 w 11097928"/>
                <a:gd name="connsiteY1" fmla="*/ 0 h 1615950"/>
                <a:gd name="connsiteX2" fmla="*/ 11097928 w 11097928"/>
                <a:gd name="connsiteY2" fmla="*/ 1615950 h 1615950"/>
                <a:gd name="connsiteX3" fmla="*/ 0 w 11097928"/>
                <a:gd name="connsiteY3" fmla="*/ 1615950 h 1615950"/>
                <a:gd name="connsiteX4" fmla="*/ 0 w 11097928"/>
                <a:gd name="connsiteY4" fmla="*/ 0 h 161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7928" h="1615950">
                  <a:moveTo>
                    <a:pt x="0" y="0"/>
                  </a:moveTo>
                  <a:lnTo>
                    <a:pt x="11097928" y="0"/>
                  </a:lnTo>
                  <a:lnTo>
                    <a:pt x="11097928" y="1615950"/>
                  </a:lnTo>
                  <a:lnTo>
                    <a:pt x="0" y="1615950"/>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1323" tIns="395732" rIns="861323" bIns="135128" numCol="1" spcCol="1270" anchor="t" anchorCtr="0">
              <a:noAutofit/>
            </a:bodyPr>
            <a:lstStyle/>
            <a:p>
              <a:pPr lvl="1" indent="-457200" algn="just" defTabSz="844550" rtl="0">
                <a:lnSpc>
                  <a:spcPct val="90000"/>
                </a:lnSpc>
                <a:spcBef>
                  <a:spcPct val="0"/>
                </a:spcBef>
                <a:spcAft>
                  <a:spcPct val="15000"/>
                </a:spcAft>
                <a:buFont typeface="Arial" panose="020B0604020202020204" pitchFamily="34" charset="0"/>
                <a:buChar char="•"/>
              </a:pPr>
              <a:r>
                <a:rPr lang="en-US" sz="3000" i="1" kern="1200" dirty="0"/>
                <a:t>With effect from April 1, 2010, SEBI mandated that the Limited Review/Statutory </a:t>
              </a:r>
              <a:r>
                <a:rPr lang="en-US" sz="3000" i="1" dirty="0"/>
                <a:t>A</a:t>
              </a:r>
              <a:r>
                <a:rPr lang="en-US" sz="3000" i="1" kern="1200" dirty="0"/>
                <a:t>udit reports submitted to the concerned stock exchanges by the Listed Entities shall be given only by those </a:t>
              </a:r>
              <a:r>
                <a:rPr lang="en-US" sz="3000" i="1" kern="1200" dirty="0">
                  <a:solidFill>
                    <a:srgbClr val="C00000"/>
                  </a:solidFill>
                </a:rPr>
                <a:t>auditors </a:t>
              </a:r>
              <a:r>
                <a:rPr lang="en-US" sz="3000" i="1" kern="1200" dirty="0"/>
                <a:t>who have been </a:t>
              </a:r>
              <a:r>
                <a:rPr lang="en-US" sz="3000" i="1" kern="1200" dirty="0">
                  <a:solidFill>
                    <a:srgbClr val="C00000"/>
                  </a:solidFill>
                </a:rPr>
                <a:t>subjected to peer review process </a:t>
              </a:r>
              <a:r>
                <a:rPr lang="en-US" sz="3000" i="1" kern="1200" dirty="0"/>
                <a:t>and hold a </a:t>
              </a:r>
              <a:r>
                <a:rPr lang="en-US" sz="3000" i="1" kern="1200" dirty="0">
                  <a:solidFill>
                    <a:srgbClr val="C00000"/>
                  </a:solidFill>
                </a:rPr>
                <a:t>valid certificate issued by the ‘Peer Review Board’</a:t>
              </a:r>
              <a:r>
                <a:rPr lang="en-US" sz="3000" i="1" kern="1200" dirty="0"/>
                <a:t> of the ICAI. </a:t>
              </a:r>
            </a:p>
          </p:txBody>
        </p:sp>
        <p:sp>
          <p:nvSpPr>
            <p:cNvPr id="30" name="Freeform 29"/>
            <p:cNvSpPr/>
            <p:nvPr/>
          </p:nvSpPr>
          <p:spPr>
            <a:xfrm>
              <a:off x="810769" y="2289912"/>
              <a:ext cx="5863163" cy="356899"/>
            </a:xfrm>
            <a:custGeom>
              <a:avLst/>
              <a:gdLst>
                <a:gd name="connsiteX0" fmla="*/ 0 w 7768549"/>
                <a:gd name="connsiteY0" fmla="*/ 93482 h 560880"/>
                <a:gd name="connsiteX1" fmla="*/ 93482 w 7768549"/>
                <a:gd name="connsiteY1" fmla="*/ 0 h 560880"/>
                <a:gd name="connsiteX2" fmla="*/ 7675067 w 7768549"/>
                <a:gd name="connsiteY2" fmla="*/ 0 h 560880"/>
                <a:gd name="connsiteX3" fmla="*/ 7768549 w 7768549"/>
                <a:gd name="connsiteY3" fmla="*/ 93482 h 560880"/>
                <a:gd name="connsiteX4" fmla="*/ 7768549 w 7768549"/>
                <a:gd name="connsiteY4" fmla="*/ 467398 h 560880"/>
                <a:gd name="connsiteX5" fmla="*/ 7675067 w 7768549"/>
                <a:gd name="connsiteY5" fmla="*/ 560880 h 560880"/>
                <a:gd name="connsiteX6" fmla="*/ 93482 w 7768549"/>
                <a:gd name="connsiteY6" fmla="*/ 560880 h 560880"/>
                <a:gd name="connsiteX7" fmla="*/ 0 w 7768549"/>
                <a:gd name="connsiteY7" fmla="*/ 467398 h 560880"/>
                <a:gd name="connsiteX8" fmla="*/ 0 w 7768549"/>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8549" h="560880">
                  <a:moveTo>
                    <a:pt x="0" y="93482"/>
                  </a:moveTo>
                  <a:cubicBezTo>
                    <a:pt x="0" y="41853"/>
                    <a:pt x="41853" y="0"/>
                    <a:pt x="93482" y="0"/>
                  </a:cubicBezTo>
                  <a:lnTo>
                    <a:pt x="7675067" y="0"/>
                  </a:lnTo>
                  <a:cubicBezTo>
                    <a:pt x="7726696" y="0"/>
                    <a:pt x="7768549" y="41853"/>
                    <a:pt x="7768549" y="93482"/>
                  </a:cubicBezTo>
                  <a:lnTo>
                    <a:pt x="7768549" y="467398"/>
                  </a:lnTo>
                  <a:cubicBezTo>
                    <a:pt x="7768549" y="519027"/>
                    <a:pt x="7726696" y="560880"/>
                    <a:pt x="7675067" y="560880"/>
                  </a:cubicBezTo>
                  <a:lnTo>
                    <a:pt x="93482" y="560880"/>
                  </a:lnTo>
                  <a:cubicBezTo>
                    <a:pt x="41853" y="560880"/>
                    <a:pt x="0" y="519027"/>
                    <a:pt x="0" y="467398"/>
                  </a:cubicBezTo>
                  <a:lnTo>
                    <a:pt x="0" y="93482"/>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21013" tIns="27380" rIns="321013" bIns="27380" numCol="1" spcCol="1270" anchor="ctr" anchorCtr="0">
              <a:noAutofit/>
            </a:bodyPr>
            <a:lstStyle/>
            <a:p>
              <a:pPr lvl="0" algn="just" defTabSz="844550" rtl="0">
                <a:lnSpc>
                  <a:spcPct val="90000"/>
                </a:lnSpc>
                <a:spcBef>
                  <a:spcPct val="0"/>
                </a:spcBef>
                <a:spcAft>
                  <a:spcPct val="35000"/>
                </a:spcAft>
              </a:pPr>
              <a:r>
                <a:rPr lang="en-US" sz="1900" kern="1200" dirty="0">
                  <a:latin typeface="Cambria" panose="02040503050406030204" pitchFamily="18" charset="0"/>
                  <a:ea typeface="Cambria" panose="02040503050406030204" pitchFamily="18" charset="0"/>
                </a:rPr>
                <a:t>Securities &amp; Exchange Board of India (SEBI) </a:t>
              </a:r>
            </a:p>
          </p:txBody>
        </p:sp>
      </p:grpSp>
      <p:sp>
        <p:nvSpPr>
          <p:cNvPr id="2" name="Slide Number Placeholder 1"/>
          <p:cNvSpPr>
            <a:spLocks noGrp="1"/>
          </p:cNvSpPr>
          <p:nvPr>
            <p:ph type="sldNum" sz="quarter" idx="12"/>
          </p:nvPr>
        </p:nvSpPr>
        <p:spPr/>
        <p:txBody>
          <a:bodyPr/>
          <a:lstStyle/>
          <a:p>
            <a:fld id="{FFB73F3D-0041-4AA4-B0CC-83A87CB05033}" type="slidenum">
              <a:rPr lang="en-IN" smtClean="0"/>
              <a:t>4</a:t>
            </a:fld>
            <a:endParaRPr lang="en-IN" dirty="0"/>
          </a:p>
        </p:txBody>
      </p:sp>
    </p:spTree>
    <p:extLst>
      <p:ext uri="{BB962C8B-B14F-4D97-AF65-F5344CB8AC3E}">
        <p14:creationId xmlns:p14="http://schemas.microsoft.com/office/powerpoint/2010/main" val="38609782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768524D-BAF4-7DF9-051D-6985F3868D9D}"/>
              </a:ext>
            </a:extLst>
          </p:cNvPr>
          <p:cNvSpPr>
            <a:spLocks noGrp="1"/>
          </p:cNvSpPr>
          <p:nvPr>
            <p:ph type="title"/>
          </p:nvPr>
        </p:nvSpPr>
        <p:spPr>
          <a:xfrm>
            <a:off x="576072" y="548640"/>
            <a:ext cx="10707624" cy="1179576"/>
          </a:xfrm>
        </p:spPr>
        <p:txBody>
          <a:bodyPr/>
          <a:lstStyle/>
          <a:p>
            <a:r>
              <a:rPr lang="en-US" dirty="0">
                <a:latin typeface="Palatino Linotype" panose="02040502050505030304" pitchFamily="18" charset="0"/>
              </a:rPr>
              <a:t> Differences</a:t>
            </a:r>
            <a:endParaRPr lang="en-IN" dirty="0"/>
          </a:p>
        </p:txBody>
      </p:sp>
      <p:sp>
        <p:nvSpPr>
          <p:cNvPr id="3" name="Text Placeholder 2">
            <a:extLst>
              <a:ext uri="{FF2B5EF4-FFF2-40B4-BE49-F238E27FC236}">
                <a16:creationId xmlns="" xmlns:a16="http://schemas.microsoft.com/office/drawing/2014/main" id="{4299551E-B6DF-C21C-F617-DFDB42EC02B6}"/>
              </a:ext>
            </a:extLst>
          </p:cNvPr>
          <p:cNvSpPr>
            <a:spLocks noGrp="1"/>
          </p:cNvSpPr>
          <p:nvPr>
            <p:ph type="body" idx="1"/>
          </p:nvPr>
        </p:nvSpPr>
        <p:spPr>
          <a:xfrm>
            <a:off x="567145" y="2069432"/>
            <a:ext cx="2552140" cy="619261"/>
          </a:xfrm>
          <a:ln>
            <a:solidFill>
              <a:schemeClr val="accent1"/>
            </a:solidFill>
          </a:ln>
        </p:spPr>
        <p:txBody>
          <a:bodyPr>
            <a:normAutofit/>
          </a:bodyPr>
          <a:lstStyle/>
          <a:p>
            <a:pPr algn="ctr"/>
            <a:r>
              <a:rPr lang="en-IN" sz="1500" dirty="0">
                <a:latin typeface="Palatino Linotype" panose="02040502050505030304" pitchFamily="18" charset="0"/>
              </a:rPr>
              <a:t>Financial Reporting Regional Board</a:t>
            </a:r>
          </a:p>
        </p:txBody>
      </p:sp>
      <p:sp>
        <p:nvSpPr>
          <p:cNvPr id="4" name="Content Placeholder 3">
            <a:extLst>
              <a:ext uri="{FF2B5EF4-FFF2-40B4-BE49-F238E27FC236}">
                <a16:creationId xmlns="" xmlns:a16="http://schemas.microsoft.com/office/drawing/2014/main" id="{14967EA7-79E3-B0F8-9A90-0DCEA71E42D8}"/>
              </a:ext>
            </a:extLst>
          </p:cNvPr>
          <p:cNvSpPr>
            <a:spLocks noGrp="1"/>
          </p:cNvSpPr>
          <p:nvPr>
            <p:ph sz="half" idx="2"/>
          </p:nvPr>
        </p:nvSpPr>
        <p:spPr>
          <a:xfrm>
            <a:off x="576072" y="2731004"/>
            <a:ext cx="2552139" cy="3504414"/>
          </a:xfrm>
          <a:solidFill>
            <a:schemeClr val="accent1">
              <a:lumMod val="60000"/>
              <a:lumOff val="40000"/>
            </a:schemeClr>
          </a:solidFill>
          <a:ln>
            <a:solidFill>
              <a:schemeClr val="accent1"/>
            </a:solidFill>
          </a:ln>
        </p:spPr>
        <p:txBody>
          <a:bodyPr>
            <a:noAutofit/>
          </a:bodyPr>
          <a:lstStyle/>
          <a:p>
            <a:pPr marL="0" indent="0" algn="l">
              <a:buNone/>
            </a:pPr>
            <a:r>
              <a:rPr lang="en-US" sz="1400" b="1" i="0" u="sng" dirty="0">
                <a:solidFill>
                  <a:srgbClr val="242424"/>
                </a:solidFill>
                <a:effectLst/>
                <a:latin typeface="Palatino Linotype" panose="02040502050505030304" pitchFamily="18" charset="0"/>
              </a:rPr>
              <a:t>Review Process</a:t>
            </a:r>
            <a:endParaRPr lang="en-US" sz="1400" b="1" i="0" dirty="0">
              <a:solidFill>
                <a:srgbClr val="242424"/>
              </a:solidFill>
              <a:effectLst/>
              <a:latin typeface="Palatino Linotype" panose="02040502050505030304" pitchFamily="18" charset="0"/>
            </a:endParaRPr>
          </a:p>
          <a:p>
            <a:pPr marL="228600" algn="l"/>
            <a:r>
              <a:rPr lang="en-US" sz="1400" b="0" i="0" dirty="0">
                <a:solidFill>
                  <a:srgbClr val="242424"/>
                </a:solidFill>
                <a:effectLst/>
                <a:latin typeface="Palatino Linotype" panose="02040502050505030304" pitchFamily="18" charset="0"/>
              </a:rPr>
              <a:t>Preliminary review by an independent Technical Reviewer</a:t>
            </a:r>
          </a:p>
          <a:p>
            <a:pPr marL="228600" algn="l"/>
            <a:r>
              <a:rPr lang="en-US" sz="1400" b="0" i="0" dirty="0">
                <a:solidFill>
                  <a:srgbClr val="242424"/>
                </a:solidFill>
                <a:effectLst/>
                <a:latin typeface="Palatino Linotype" panose="02040502050505030304" pitchFamily="18" charset="0"/>
              </a:rPr>
              <a:t>FRRG’s will review the report submitted by Technical Reviewer</a:t>
            </a:r>
          </a:p>
          <a:p>
            <a:pPr marL="228600" algn="l"/>
            <a:r>
              <a:rPr lang="en-US" sz="1400" b="0" i="0" dirty="0">
                <a:solidFill>
                  <a:srgbClr val="242424"/>
                </a:solidFill>
                <a:effectLst/>
                <a:latin typeface="Palatino Linotype" panose="02040502050505030304" pitchFamily="18" charset="0"/>
              </a:rPr>
              <a:t>The report of FRRG’s and technical reviewer is reviewed finally by Financial Reporting Review Board</a:t>
            </a:r>
          </a:p>
          <a:p>
            <a:endParaRPr lang="en-US" sz="1200" dirty="0">
              <a:latin typeface="Palatino Linotype" panose="02040502050505030304" pitchFamily="18" charset="0"/>
            </a:endParaRPr>
          </a:p>
        </p:txBody>
      </p:sp>
      <p:sp>
        <p:nvSpPr>
          <p:cNvPr id="5" name="Text Placeholder 4">
            <a:extLst>
              <a:ext uri="{FF2B5EF4-FFF2-40B4-BE49-F238E27FC236}">
                <a16:creationId xmlns="" xmlns:a16="http://schemas.microsoft.com/office/drawing/2014/main" id="{8ECFB7EC-F200-2581-7553-9A08503F4891}"/>
              </a:ext>
            </a:extLst>
          </p:cNvPr>
          <p:cNvSpPr>
            <a:spLocks noGrp="1"/>
          </p:cNvSpPr>
          <p:nvPr>
            <p:ph type="body" sz="quarter" idx="3"/>
          </p:nvPr>
        </p:nvSpPr>
        <p:spPr>
          <a:xfrm>
            <a:off x="3272589" y="2188389"/>
            <a:ext cx="4629752" cy="327418"/>
          </a:xfrm>
          <a:ln>
            <a:solidFill>
              <a:srgbClr val="00B0F0"/>
            </a:solidFill>
          </a:ln>
        </p:spPr>
        <p:txBody>
          <a:bodyPr>
            <a:normAutofit/>
          </a:bodyPr>
          <a:lstStyle/>
          <a:p>
            <a:pPr algn="ctr"/>
            <a:r>
              <a:rPr lang="en-US" sz="1500" dirty="0">
                <a:latin typeface="Palatino Linotype" panose="02040502050505030304" pitchFamily="18" charset="0"/>
              </a:rPr>
              <a:t>Peer Review Board</a:t>
            </a:r>
            <a:endParaRPr lang="en-IN" sz="1500" dirty="0">
              <a:latin typeface="Palatino Linotype" panose="02040502050505030304" pitchFamily="18" charset="0"/>
            </a:endParaRPr>
          </a:p>
        </p:txBody>
      </p:sp>
      <p:sp>
        <p:nvSpPr>
          <p:cNvPr id="6" name="Content Placeholder 5">
            <a:extLst>
              <a:ext uri="{FF2B5EF4-FFF2-40B4-BE49-F238E27FC236}">
                <a16:creationId xmlns="" xmlns:a16="http://schemas.microsoft.com/office/drawing/2014/main" id="{B5D1419F-65AD-C49D-7858-A0F4F9F69635}"/>
              </a:ext>
            </a:extLst>
          </p:cNvPr>
          <p:cNvSpPr>
            <a:spLocks noGrp="1"/>
          </p:cNvSpPr>
          <p:nvPr>
            <p:ph sz="quarter" idx="4"/>
          </p:nvPr>
        </p:nvSpPr>
        <p:spPr>
          <a:xfrm>
            <a:off x="3272589" y="2731004"/>
            <a:ext cx="4629752" cy="3504413"/>
          </a:xfrm>
          <a:ln>
            <a:solidFill>
              <a:srgbClr val="00B0F0"/>
            </a:solidFill>
          </a:ln>
        </p:spPr>
        <p:txBody>
          <a:bodyPr>
            <a:normAutofit fontScale="92500" lnSpcReduction="20000"/>
          </a:bodyPr>
          <a:lstStyle/>
          <a:p>
            <a:pPr marL="0" indent="0" algn="l">
              <a:buNone/>
            </a:pPr>
            <a:r>
              <a:rPr lang="en-US" sz="1400" b="1" u="sng" dirty="0">
                <a:latin typeface="Palatino Linotype" panose="02040502050505030304" pitchFamily="18" charset="0"/>
              </a:rPr>
              <a:t>Review Process</a:t>
            </a:r>
          </a:p>
          <a:p>
            <a:pPr marL="228600" algn="l"/>
            <a:r>
              <a:rPr lang="en-US" sz="1400" dirty="0">
                <a:latin typeface="Palatino Linotype" panose="02040502050505030304" pitchFamily="18" charset="0"/>
              </a:rPr>
              <a:t>Selection of Practice Unit (PU)</a:t>
            </a:r>
          </a:p>
          <a:p>
            <a:pPr marL="228600" algn="l"/>
            <a:r>
              <a:rPr lang="en-US" sz="1400" dirty="0">
                <a:latin typeface="Palatino Linotype" panose="02040502050505030304" pitchFamily="18" charset="0"/>
              </a:rPr>
              <a:t>Selection of Peer Reviewer out of the Panel</a:t>
            </a:r>
          </a:p>
          <a:p>
            <a:pPr marL="228600" algn="l"/>
            <a:r>
              <a:rPr lang="en-US" sz="1400" dirty="0">
                <a:latin typeface="Palatino Linotype" panose="02040502050505030304" pitchFamily="18" charset="0"/>
              </a:rPr>
              <a:t>Questionnaire to be filled by PU within 15 days</a:t>
            </a:r>
          </a:p>
          <a:p>
            <a:r>
              <a:rPr lang="en-US" sz="1400" dirty="0">
                <a:latin typeface="Palatino Linotype" panose="02040502050505030304" pitchFamily="18" charset="0"/>
              </a:rPr>
              <a:t>Review procedures basically comprise of the compliance and substantive procedures</a:t>
            </a:r>
          </a:p>
          <a:p>
            <a:r>
              <a:rPr lang="en-US" sz="1400" dirty="0">
                <a:latin typeface="Palatino Linotype" panose="02040502050505030304" pitchFamily="18" charset="0"/>
              </a:rPr>
              <a:t>Comparison of audit procedures with the actual workflow</a:t>
            </a:r>
          </a:p>
          <a:p>
            <a:r>
              <a:rPr lang="en-US" sz="1400" dirty="0">
                <a:latin typeface="Palatino Linotype" panose="02040502050505030304" pitchFamily="18" charset="0"/>
              </a:rPr>
              <a:t>Review of Documentation</a:t>
            </a:r>
          </a:p>
          <a:p>
            <a:r>
              <a:rPr lang="en-US" sz="1400" dirty="0">
                <a:latin typeface="Palatino Linotype" panose="02040502050505030304" pitchFamily="18" charset="0"/>
              </a:rPr>
              <a:t>Preliminary report with initial findings are issued for comments and representation from PU</a:t>
            </a:r>
          </a:p>
          <a:p>
            <a:r>
              <a:rPr lang="en-US" sz="1400" dirty="0">
                <a:latin typeface="Palatino Linotype" panose="02040502050505030304" pitchFamily="18" charset="0"/>
              </a:rPr>
              <a:t>Post that a final report is issued to the PU.</a:t>
            </a:r>
          </a:p>
          <a:p>
            <a:r>
              <a:rPr lang="en-US" sz="1400" dirty="0">
                <a:latin typeface="Palatino Linotype" panose="02040502050505030304" pitchFamily="18" charset="0"/>
              </a:rPr>
              <a:t>PRB to issue Peer review certificate to PU</a:t>
            </a:r>
          </a:p>
        </p:txBody>
      </p:sp>
      <p:sp>
        <p:nvSpPr>
          <p:cNvPr id="9" name="Slide Number Placeholder 8">
            <a:extLst>
              <a:ext uri="{FF2B5EF4-FFF2-40B4-BE49-F238E27FC236}">
                <a16:creationId xmlns="" xmlns:a16="http://schemas.microsoft.com/office/drawing/2014/main" id="{9AF8B63A-9733-E89A-BDB0-B48B18D24607}"/>
              </a:ext>
            </a:extLst>
          </p:cNvPr>
          <p:cNvSpPr>
            <a:spLocks noGrp="1"/>
          </p:cNvSpPr>
          <p:nvPr>
            <p:ph type="sldNum" sz="quarter" idx="12"/>
          </p:nvPr>
        </p:nvSpPr>
        <p:spPr/>
        <p:txBody>
          <a:bodyPr/>
          <a:lstStyle/>
          <a:p>
            <a:fld id="{A65A5C87-DF58-40C8-B092-1DE63DB4547E}" type="slidenum">
              <a:rPr lang="en-US" smtClean="0"/>
              <a:t>40</a:t>
            </a:fld>
            <a:endParaRPr lang="en-US" dirty="0"/>
          </a:p>
        </p:txBody>
      </p:sp>
      <p:sp>
        <p:nvSpPr>
          <p:cNvPr id="10" name="Text Placeholder 9">
            <a:extLst>
              <a:ext uri="{FF2B5EF4-FFF2-40B4-BE49-F238E27FC236}">
                <a16:creationId xmlns="" xmlns:a16="http://schemas.microsoft.com/office/drawing/2014/main" id="{F8E73594-4C80-32E0-35B3-2BD9F4D1AEB3}"/>
              </a:ext>
            </a:extLst>
          </p:cNvPr>
          <p:cNvSpPr>
            <a:spLocks noGrp="1"/>
          </p:cNvSpPr>
          <p:nvPr>
            <p:ph type="body" sz="quarter" idx="13"/>
          </p:nvPr>
        </p:nvSpPr>
        <p:spPr>
          <a:xfrm>
            <a:off x="8081918" y="2202637"/>
            <a:ext cx="3663880" cy="365124"/>
          </a:xfrm>
          <a:ln>
            <a:solidFill>
              <a:srgbClr val="FF0000"/>
            </a:solidFill>
          </a:ln>
        </p:spPr>
        <p:txBody>
          <a:bodyPr>
            <a:normAutofit/>
          </a:bodyPr>
          <a:lstStyle/>
          <a:p>
            <a:pPr algn="ctr"/>
            <a:r>
              <a:rPr lang="en-US" sz="1500" dirty="0">
                <a:latin typeface="Palatino Linotype" panose="02040502050505030304" pitchFamily="18" charset="0"/>
              </a:rPr>
              <a:t>Quality Review Board</a:t>
            </a:r>
            <a:endParaRPr lang="en-IN" sz="1500" dirty="0">
              <a:latin typeface="Palatino Linotype" panose="02040502050505030304" pitchFamily="18" charset="0"/>
            </a:endParaRPr>
          </a:p>
        </p:txBody>
      </p:sp>
      <p:sp>
        <p:nvSpPr>
          <p:cNvPr id="11" name="Content Placeholder 10">
            <a:extLst>
              <a:ext uri="{FF2B5EF4-FFF2-40B4-BE49-F238E27FC236}">
                <a16:creationId xmlns="" xmlns:a16="http://schemas.microsoft.com/office/drawing/2014/main" id="{AA6CCB3D-A5DB-6C2E-17A4-AD950CCC30D3}"/>
              </a:ext>
            </a:extLst>
          </p:cNvPr>
          <p:cNvSpPr>
            <a:spLocks noGrp="1"/>
          </p:cNvSpPr>
          <p:nvPr>
            <p:ph sz="quarter" idx="14"/>
          </p:nvPr>
        </p:nvSpPr>
        <p:spPr>
          <a:xfrm>
            <a:off x="8095931" y="2688694"/>
            <a:ext cx="3663880" cy="3504413"/>
          </a:xfrm>
          <a:ln>
            <a:solidFill>
              <a:srgbClr val="FF0000"/>
            </a:solidFill>
          </a:ln>
        </p:spPr>
        <p:txBody>
          <a:bodyPr>
            <a:normAutofit fontScale="92500" lnSpcReduction="10000"/>
          </a:bodyPr>
          <a:lstStyle/>
          <a:p>
            <a:pPr marL="0" indent="0">
              <a:lnSpc>
                <a:spcPct val="100000"/>
              </a:lnSpc>
              <a:buNone/>
            </a:pPr>
            <a:r>
              <a:rPr lang="en-US" sz="1400" b="1" u="sng" dirty="0">
                <a:latin typeface="Palatino Linotype" panose="02040502050505030304" pitchFamily="18" charset="0"/>
              </a:rPr>
              <a:t>Review Process</a:t>
            </a:r>
          </a:p>
          <a:p>
            <a:pPr>
              <a:lnSpc>
                <a:spcPct val="100000"/>
              </a:lnSpc>
            </a:pPr>
            <a:r>
              <a:rPr lang="en-US" sz="1400" dirty="0">
                <a:latin typeface="Palatino Linotype" panose="02040502050505030304" pitchFamily="18" charset="0"/>
              </a:rPr>
              <a:t>Selection of Audit Firm and the audit file for review</a:t>
            </a:r>
          </a:p>
          <a:p>
            <a:pPr>
              <a:lnSpc>
                <a:spcPct val="100000"/>
              </a:lnSpc>
            </a:pPr>
            <a:r>
              <a:rPr lang="en-US" sz="1400" dirty="0">
                <a:latin typeface="Palatino Linotype" panose="02040502050505030304" pitchFamily="18" charset="0"/>
              </a:rPr>
              <a:t>Technical Reviewer(TR) identification to conduct Quality Review</a:t>
            </a:r>
          </a:p>
          <a:p>
            <a:pPr>
              <a:lnSpc>
                <a:spcPct val="100000"/>
              </a:lnSpc>
            </a:pPr>
            <a:r>
              <a:rPr lang="en-US" sz="1400" dirty="0">
                <a:latin typeface="Palatino Linotype" panose="02040502050505030304" pitchFamily="18" charset="0"/>
              </a:rPr>
              <a:t>QRB to send questionnaire to the AFUR</a:t>
            </a:r>
          </a:p>
          <a:p>
            <a:pPr>
              <a:lnSpc>
                <a:spcPct val="100000"/>
              </a:lnSpc>
            </a:pPr>
            <a:r>
              <a:rPr lang="en-US" sz="1400" dirty="0">
                <a:latin typeface="Palatino Linotype" panose="02040502050505030304" pitchFamily="18" charset="0"/>
              </a:rPr>
              <a:t>After review, preliminary report to AFUR</a:t>
            </a:r>
          </a:p>
          <a:p>
            <a:pPr>
              <a:lnSpc>
                <a:spcPct val="100000"/>
              </a:lnSpc>
            </a:pPr>
            <a:r>
              <a:rPr lang="en-US" sz="1400" dirty="0">
                <a:latin typeface="Palatino Linotype" panose="02040502050505030304" pitchFamily="18" charset="0"/>
              </a:rPr>
              <a:t>Representation to be done by AFUR</a:t>
            </a:r>
          </a:p>
          <a:p>
            <a:pPr>
              <a:lnSpc>
                <a:spcPct val="100000"/>
              </a:lnSpc>
            </a:pPr>
            <a:r>
              <a:rPr lang="en-US" sz="1400" dirty="0">
                <a:latin typeface="Palatino Linotype" panose="02040502050505030304" pitchFamily="18" charset="0"/>
              </a:rPr>
              <a:t>The final report along with representation and replies to be sent to QRB</a:t>
            </a:r>
          </a:p>
          <a:p>
            <a:pPr>
              <a:lnSpc>
                <a:spcPct val="100000"/>
              </a:lnSpc>
            </a:pPr>
            <a:r>
              <a:rPr lang="en-US" sz="1400" dirty="0">
                <a:latin typeface="Palatino Linotype" panose="02040502050505030304" pitchFamily="18" charset="0"/>
              </a:rPr>
              <a:t>QRB to consider the facts and representation and send the final report to the QRB</a:t>
            </a:r>
          </a:p>
        </p:txBody>
      </p:sp>
      <p:pic>
        <p:nvPicPr>
          <p:cNvPr id="14" name="Content Placeholder 23" descr="Shape&#10;&#10;Description automatically generated">
            <a:extLst>
              <a:ext uri="{FF2B5EF4-FFF2-40B4-BE49-F238E27FC236}">
                <a16:creationId xmlns="" xmlns:a16="http://schemas.microsoft.com/office/drawing/2014/main" id="{A67A1568-BAB8-19CC-2D3C-C876477EC636}"/>
              </a:ext>
            </a:extLst>
          </p:cNvPr>
          <p:cNvPicPr>
            <a:picLocks noChangeAspect="1"/>
          </p:cNvPicPr>
          <p:nvPr/>
        </p:nvPicPr>
        <p:blipFill>
          <a:blip r:embed="rId2"/>
          <a:stretch>
            <a:fillRect/>
          </a:stretch>
        </p:blipFill>
        <p:spPr>
          <a:xfrm>
            <a:off x="9573827" y="542988"/>
            <a:ext cx="1709869" cy="1185227"/>
          </a:xfrm>
          <a:prstGeom prst="rect">
            <a:avLst/>
          </a:prstGeom>
        </p:spPr>
      </p:pic>
    </p:spTree>
    <p:extLst>
      <p:ext uri="{BB962C8B-B14F-4D97-AF65-F5344CB8AC3E}">
        <p14:creationId xmlns:p14="http://schemas.microsoft.com/office/powerpoint/2010/main" val="18650377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84026" y="365321"/>
            <a:ext cx="8249115" cy="584775"/>
          </a:xfrm>
          <a:prstGeom prst="rect">
            <a:avLst/>
          </a:prstGeom>
          <a:noFill/>
        </p:spPr>
        <p:txBody>
          <a:bodyPr wrap="square" rtlCol="0">
            <a:spAutoFit/>
          </a:bodyPr>
          <a:lstStyle/>
          <a:p>
            <a:r>
              <a:rPr lang="en-US" sz="3200" dirty="0">
                <a:solidFill>
                  <a:srgbClr val="002060"/>
                </a:solidFill>
                <a:latin typeface="Cambria" panose="02040503050406030204" pitchFamily="18" charset="0"/>
                <a:ea typeface="Cambria" panose="02040503050406030204" pitchFamily="18" charset="0"/>
              </a:rPr>
              <a:t>Other Recent Developments</a:t>
            </a:r>
            <a:r>
              <a:rPr lang="en-US" sz="3200" dirty="0" smtClean="0">
                <a:solidFill>
                  <a:srgbClr val="002060"/>
                </a:solidFill>
                <a:latin typeface="Cambria" panose="02040503050406030204" pitchFamily="18" charset="0"/>
                <a:ea typeface="Cambria" panose="02040503050406030204" pitchFamily="18" charset="0"/>
              </a:rPr>
              <a:t>:</a:t>
            </a:r>
            <a:endParaRPr lang="en-IN" sz="3200" dirty="0">
              <a:solidFill>
                <a:srgbClr val="002060"/>
              </a:solidFill>
              <a:latin typeface="Cambria" panose="02040503050406030204" pitchFamily="18" charset="0"/>
              <a:ea typeface="Cambria" panose="02040503050406030204" pitchFamily="18" charset="0"/>
            </a:endParaRPr>
          </a:p>
        </p:txBody>
      </p:sp>
      <p:sp>
        <p:nvSpPr>
          <p:cNvPr id="2" name="Rectangle: Rounded Corners 6">
            <a:extLst>
              <a:ext uri="{FF2B5EF4-FFF2-40B4-BE49-F238E27FC236}">
                <a16:creationId xmlns:a16="http://schemas.microsoft.com/office/drawing/2014/main" xmlns="" id="{8F11A85E-F486-5711-7A39-743680265E22}"/>
              </a:ext>
            </a:extLst>
          </p:cNvPr>
          <p:cNvSpPr/>
          <p:nvPr/>
        </p:nvSpPr>
        <p:spPr>
          <a:xfrm>
            <a:off x="1417719" y="1072178"/>
            <a:ext cx="9301570" cy="5319897"/>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marL="514350" indent="-514350" algn="just">
              <a:buFont typeface="Wingdings" panose="05000000000000000000" pitchFamily="2" charset="2"/>
              <a:buChar char="§"/>
            </a:pPr>
            <a:r>
              <a:rPr lang="en-US" sz="2300" dirty="0">
                <a:latin typeface="Times New Roman" pitchFamily="18" charset="0"/>
                <a:cs typeface="Times New Roman" pitchFamily="18" charset="0"/>
              </a:rPr>
              <a:t>With a view to developing sufficient and competent resources for review, the Peer Review Board has decided to:-</a:t>
            </a:r>
            <a:br>
              <a:rPr lang="en-US" sz="2300" dirty="0">
                <a:latin typeface="Times New Roman" pitchFamily="18" charset="0"/>
                <a:cs typeface="Times New Roman" pitchFamily="18" charset="0"/>
              </a:rPr>
            </a:br>
            <a:endParaRPr lang="en-US" sz="2300" dirty="0">
              <a:latin typeface="Times New Roman" pitchFamily="18" charset="0"/>
              <a:cs typeface="Times New Roman" pitchFamily="18" charset="0"/>
            </a:endParaRPr>
          </a:p>
          <a:p>
            <a:pPr marL="971550" lvl="1" indent="-514350" algn="just">
              <a:buFont typeface="Arial" panose="020B0604020202020204" pitchFamily="34" charset="0"/>
              <a:buChar char="•"/>
            </a:pPr>
            <a:r>
              <a:rPr lang="en-US" sz="2300" dirty="0">
                <a:latin typeface="Times New Roman" pitchFamily="18" charset="0"/>
                <a:cs typeface="Times New Roman" pitchFamily="18" charset="0"/>
              </a:rPr>
              <a:t>fix a ceiling of maximum 5 peer review assignments to a Reviewer during one financial year. However, subject to the condition that next assignment can be given only after receipt of Report of the previous assignment.</a:t>
            </a:r>
          </a:p>
          <a:p>
            <a:pPr marL="971550" lvl="1" indent="-514350" algn="just">
              <a:buFont typeface="Arial" panose="020B0604020202020204" pitchFamily="34" charset="0"/>
              <a:buChar char="•"/>
            </a:pPr>
            <a:r>
              <a:rPr lang="en-US" sz="2300" dirty="0">
                <a:latin typeface="Times New Roman" pitchFamily="18" charset="0"/>
                <a:cs typeface="Times New Roman" pitchFamily="18" charset="0"/>
              </a:rPr>
              <a:t>conduct additional training for Reviewers of practice units doing audits of listed entities.</a:t>
            </a:r>
          </a:p>
          <a:p>
            <a:pPr marL="971550" lvl="1" indent="-514350" algn="just">
              <a:buFont typeface="Wingdings" panose="05000000000000000000" pitchFamily="2" charset="2"/>
              <a:buChar char="Ø"/>
            </a:pPr>
            <a:endParaRPr lang="en-US" sz="2300" dirty="0">
              <a:latin typeface="Times New Roman" pitchFamily="18" charset="0"/>
              <a:cs typeface="Times New Roman" pitchFamily="18" charset="0"/>
            </a:endParaRPr>
          </a:p>
          <a:p>
            <a:pPr marL="514350" indent="-514350">
              <a:buFont typeface="Wingdings" panose="05000000000000000000" pitchFamily="2" charset="2"/>
              <a:buChar char="§"/>
            </a:pPr>
            <a:r>
              <a:rPr lang="en-US" sz="2300" dirty="0">
                <a:latin typeface="Times New Roman" pitchFamily="18" charset="0"/>
                <a:cs typeface="Times New Roman" pitchFamily="18" charset="0"/>
              </a:rPr>
              <a:t>With a view to improvising the quality of peer reviews, the </a:t>
            </a:r>
            <a:r>
              <a:rPr lang="en-US" sz="2300" dirty="0" smtClean="0">
                <a:latin typeface="Times New Roman" pitchFamily="18" charset="0"/>
                <a:cs typeface="Times New Roman" pitchFamily="18" charset="0"/>
              </a:rPr>
              <a:t>Peer Review </a:t>
            </a:r>
            <a:r>
              <a:rPr lang="en-US" sz="2300" dirty="0">
                <a:latin typeface="Times New Roman" pitchFamily="18" charset="0"/>
                <a:cs typeface="Times New Roman" pitchFamily="18" charset="0"/>
              </a:rPr>
              <a:t>Board has also initiated steps to make increased use of technology in the peer review process so as to effectively overcome capacity constraints.</a:t>
            </a:r>
            <a:br>
              <a:rPr lang="en-US" sz="2300" dirty="0">
                <a:latin typeface="Times New Roman" pitchFamily="18" charset="0"/>
                <a:cs typeface="Times New Roman" pitchFamily="18" charset="0"/>
              </a:rPr>
            </a:br>
            <a:endParaRPr lang="en-US" sz="2300"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FFB73F3D-0041-4AA4-B0CC-83A87CB05033}" type="slidenum">
              <a:rPr lang="en-IN" smtClean="0"/>
              <a:t>41</a:t>
            </a:fld>
            <a:endParaRPr lang="en-IN" dirty="0"/>
          </a:p>
        </p:txBody>
      </p:sp>
    </p:spTree>
    <p:extLst>
      <p:ext uri="{BB962C8B-B14F-4D97-AF65-F5344CB8AC3E}">
        <p14:creationId xmlns:p14="http://schemas.microsoft.com/office/powerpoint/2010/main" val="2023944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Q&amp;A</a:t>
            </a:r>
            <a:endParaRPr lang="en-US" dirty="0"/>
          </a:p>
        </p:txBody>
      </p:sp>
      <p:sp>
        <p:nvSpPr>
          <p:cNvPr id="3" name="Content Placeholder 2"/>
          <p:cNvSpPr>
            <a:spLocks noGrp="1"/>
          </p:cNvSpPr>
          <p:nvPr>
            <p:ph idx="1"/>
          </p:nvPr>
        </p:nvSpPr>
        <p:spPr/>
        <p:txBody>
          <a:bodyPr/>
          <a:lstStyle/>
          <a:p>
            <a:pPr algn="just"/>
            <a:r>
              <a:rPr lang="en-IN" dirty="0"/>
              <a:t>Q1: Is it necessary to reveal the names of all assurance clients to the Reviewer?  </a:t>
            </a:r>
            <a:endParaRPr lang="en-US" dirty="0"/>
          </a:p>
          <a:p>
            <a:pPr lvl="1" algn="just"/>
            <a:r>
              <a:rPr lang="en-US" dirty="0"/>
              <a:t>YES.</a:t>
            </a:r>
          </a:p>
          <a:p>
            <a:pPr lvl="1" algn="just"/>
            <a:r>
              <a:rPr lang="en-US" dirty="0"/>
              <a:t>The Practice Unit (PU) is required to provide a complete list of assurance engagements undertaken during the Peer Review Period under Point 22A to 22K of Part-A of the Questionnaire.</a:t>
            </a:r>
          </a:p>
          <a:p>
            <a:pPr lvl="1" algn="just"/>
            <a:r>
              <a:rPr lang="en-US" dirty="0"/>
              <a:t>These clauses cover different types of assurance services (Statutory Audit, Tax Audit, Internal Audit, etc.).</a:t>
            </a:r>
          </a:p>
          <a:p>
            <a:pPr algn="just"/>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42</a:t>
            </a:fld>
            <a:endParaRPr lang="en-IN" dirty="0"/>
          </a:p>
        </p:txBody>
      </p:sp>
    </p:spTree>
    <p:extLst>
      <p:ext uri="{BB962C8B-B14F-4D97-AF65-F5344CB8AC3E}">
        <p14:creationId xmlns:p14="http://schemas.microsoft.com/office/powerpoint/2010/main" val="1974599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b="1" dirty="0">
                <a:effectLst/>
              </a:rPr>
              <a:t>Q2: Will assurance functions in respect of smaller clients also be subjected to Peer Review?  </a:t>
            </a:r>
            <a:endParaRPr lang="en-US" sz="2800" dirty="0"/>
          </a:p>
        </p:txBody>
      </p:sp>
      <p:sp>
        <p:nvSpPr>
          <p:cNvPr id="3" name="Content Placeholder 2"/>
          <p:cNvSpPr>
            <a:spLocks noGrp="1"/>
          </p:cNvSpPr>
          <p:nvPr>
            <p:ph idx="1"/>
          </p:nvPr>
        </p:nvSpPr>
        <p:spPr/>
        <p:txBody>
          <a:bodyPr>
            <a:normAutofit/>
          </a:bodyPr>
          <a:lstStyle/>
          <a:p>
            <a:pPr lvl="1" algn="just"/>
            <a:r>
              <a:rPr lang="en-US" dirty="0" smtClean="0"/>
              <a:t>Yes, There </a:t>
            </a:r>
            <a:r>
              <a:rPr lang="en-US" dirty="0"/>
              <a:t>is no provision under the Peer Review Guidelines, 2022 that restricts the assurance functions to be reviewed based on the size, turnover, or category of the client.</a:t>
            </a:r>
          </a:p>
          <a:p>
            <a:pPr lvl="1" algn="just"/>
            <a:r>
              <a:rPr lang="en-US" dirty="0"/>
              <a:t>All assurance engagements undertaken by the Practice Unit during the Peer Review Period fall within the scope of Peer Review. However, the review is conducted on a sample basis, selected by the Peer Reviewer using professional judgment.</a:t>
            </a:r>
          </a:p>
          <a:p>
            <a:pPr marL="82296" indent="0">
              <a:buNone/>
            </a:pP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43</a:t>
            </a:fld>
            <a:endParaRPr lang="en-IN" dirty="0"/>
          </a:p>
        </p:txBody>
      </p:sp>
    </p:spTree>
    <p:extLst>
      <p:ext uri="{BB962C8B-B14F-4D97-AF65-F5344CB8AC3E}">
        <p14:creationId xmlns:p14="http://schemas.microsoft.com/office/powerpoint/2010/main" val="25130265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400" b="1" dirty="0">
                <a:effectLst/>
              </a:rPr>
              <a:t>Q3: Should an assurance engagement that has been the subject matter of disciplinary proceedings be made available to Reviewers?  </a:t>
            </a:r>
            <a:r>
              <a:rPr lang="en-US" sz="2400" dirty="0">
                <a:effectLst/>
              </a:rPr>
              <a:t/>
            </a:r>
            <a:br>
              <a:rPr lang="en-US" sz="2400" dirty="0">
                <a:effectLst/>
              </a:rPr>
            </a:br>
            <a:endParaRPr lang="en-US" sz="2400" dirty="0"/>
          </a:p>
        </p:txBody>
      </p:sp>
      <p:sp>
        <p:nvSpPr>
          <p:cNvPr id="3" name="Content Placeholder 2"/>
          <p:cNvSpPr>
            <a:spLocks noGrp="1"/>
          </p:cNvSpPr>
          <p:nvPr>
            <p:ph idx="1"/>
          </p:nvPr>
        </p:nvSpPr>
        <p:spPr/>
        <p:txBody>
          <a:bodyPr/>
          <a:lstStyle/>
          <a:p>
            <a:pPr algn="just"/>
            <a:r>
              <a:rPr lang="en-US" dirty="0" smtClean="0"/>
              <a:t>No, The </a:t>
            </a:r>
            <a:r>
              <a:rPr lang="en-US" dirty="0"/>
              <a:t>Peer Reviewer is free to select assurance engagements for review based on the information provided through the Questionnaire and other preliminary details furnished by the Practice Unit.</a:t>
            </a:r>
          </a:p>
          <a:p>
            <a:pPr algn="just"/>
            <a:r>
              <a:rPr lang="en-US" dirty="0"/>
              <a:t>The Practice Unit should not influence or guide the Reviewer in the selection of engagements, including those which may be subject to disciplinary or other proceedings.</a:t>
            </a:r>
          </a:p>
          <a:p>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44</a:t>
            </a:fld>
            <a:endParaRPr lang="en-IN" dirty="0"/>
          </a:p>
        </p:txBody>
      </p:sp>
    </p:spTree>
    <p:extLst>
      <p:ext uri="{BB962C8B-B14F-4D97-AF65-F5344CB8AC3E}">
        <p14:creationId xmlns:p14="http://schemas.microsoft.com/office/powerpoint/2010/main" val="16661416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4400" b="1" dirty="0" smtClean="0">
                <a:effectLst/>
              </a:rPr>
              <a:t>Q4: </a:t>
            </a:r>
            <a:r>
              <a:rPr lang="en-IN" b="1" dirty="0" smtClean="0">
                <a:effectLst/>
              </a:rPr>
              <a:t>Can </a:t>
            </a:r>
            <a:r>
              <a:rPr lang="en-IN" b="1" dirty="0">
                <a:effectLst/>
              </a:rPr>
              <a:t>a Reviewer visit client(s) of the PU?   </a:t>
            </a:r>
            <a:endParaRPr lang="en-US" dirty="0"/>
          </a:p>
        </p:txBody>
      </p:sp>
      <p:sp>
        <p:nvSpPr>
          <p:cNvPr id="3" name="Content Placeholder 2"/>
          <p:cNvSpPr>
            <a:spLocks noGrp="1"/>
          </p:cNvSpPr>
          <p:nvPr>
            <p:ph idx="1"/>
          </p:nvPr>
        </p:nvSpPr>
        <p:spPr/>
        <p:txBody>
          <a:bodyPr/>
          <a:lstStyle/>
          <a:p>
            <a:pPr algn="just"/>
            <a:r>
              <a:rPr lang="en-US" dirty="0" smtClean="0"/>
              <a:t>No, The </a:t>
            </a:r>
            <a:r>
              <a:rPr lang="en-US" dirty="0"/>
              <a:t>Peer Reviewer shall not, under any circumstances:</a:t>
            </a:r>
          </a:p>
          <a:p>
            <a:pPr lvl="1" algn="just"/>
            <a:r>
              <a:rPr lang="en-US" dirty="0"/>
              <a:t>Communicate with, or</a:t>
            </a:r>
          </a:p>
          <a:p>
            <a:pPr lvl="1" algn="just"/>
            <a:r>
              <a:rPr lang="en-US" dirty="0"/>
              <a:t>Visit the client(s) of the Practice Unit.</a:t>
            </a:r>
          </a:p>
          <a:p>
            <a:pPr algn="just"/>
            <a:r>
              <a:rPr lang="en-US" dirty="0"/>
              <a:t>Peer Review is confined strictly to the Practice Unit’s office(s) and its internal records.</a:t>
            </a:r>
          </a:p>
          <a:p>
            <a:pPr marL="82296" indent="0" algn="just">
              <a:buNone/>
            </a:pP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45</a:t>
            </a:fld>
            <a:endParaRPr lang="en-IN" dirty="0"/>
          </a:p>
        </p:txBody>
      </p:sp>
    </p:spTree>
    <p:extLst>
      <p:ext uri="{BB962C8B-B14F-4D97-AF65-F5344CB8AC3E}">
        <p14:creationId xmlns:p14="http://schemas.microsoft.com/office/powerpoint/2010/main" val="1979936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b="1" dirty="0" smtClean="0">
                <a:effectLst/>
              </a:rPr>
              <a:t>Q5: </a:t>
            </a:r>
            <a:r>
              <a:rPr lang="en-IN" sz="3200" b="1" dirty="0">
                <a:effectLst/>
              </a:rPr>
              <a:t>Can a Reviewer take extracts of PU's client(s) file</a:t>
            </a:r>
            <a:r>
              <a:rPr lang="en-IN" sz="3200" b="1" dirty="0" smtClean="0">
                <a:effectLst/>
              </a:rPr>
              <a:t>?</a:t>
            </a:r>
            <a:endParaRPr lang="en-US" sz="3200" dirty="0"/>
          </a:p>
        </p:txBody>
      </p:sp>
      <p:sp>
        <p:nvSpPr>
          <p:cNvPr id="3" name="Content Placeholder 2"/>
          <p:cNvSpPr>
            <a:spLocks noGrp="1"/>
          </p:cNvSpPr>
          <p:nvPr>
            <p:ph idx="1"/>
          </p:nvPr>
        </p:nvSpPr>
        <p:spPr/>
        <p:txBody>
          <a:bodyPr>
            <a:normAutofit/>
          </a:bodyPr>
          <a:lstStyle/>
          <a:p>
            <a:pPr algn="just"/>
            <a:r>
              <a:rPr lang="en-US" dirty="0" smtClean="0"/>
              <a:t>No, To </a:t>
            </a:r>
            <a:r>
              <a:rPr lang="en-US" dirty="0"/>
              <a:t>preserve client confidentiality:</a:t>
            </a:r>
          </a:p>
          <a:p>
            <a:pPr lvl="1" algn="just"/>
            <a:r>
              <a:rPr lang="en-US" dirty="0"/>
              <a:t>The Reviewer shall not make copies or extracts of documents from client files.</a:t>
            </a:r>
          </a:p>
          <a:p>
            <a:pPr lvl="1" algn="just"/>
            <a:r>
              <a:rPr lang="en-US" dirty="0"/>
              <a:t>The Reviewer may have access to and prepare abstracts / notes for the limited purpose of documenting review work.</a:t>
            </a:r>
          </a:p>
          <a:p>
            <a:pPr lvl="1" algn="just"/>
            <a:r>
              <a:rPr lang="en-US" dirty="0"/>
              <a:t>Such abstracts shall not contain client-identifying information and shall form part of the Reviewer’s working papers only.</a:t>
            </a:r>
          </a:p>
          <a:p>
            <a:pPr lvl="1" algn="just"/>
            <a:r>
              <a:rPr lang="en-US" dirty="0"/>
              <a:t>This restriction applies both during and after the peer review engagement</a:t>
            </a:r>
            <a:r>
              <a:rPr lang="en-US" dirty="0" smtClean="0"/>
              <a:t>.</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46</a:t>
            </a:fld>
            <a:endParaRPr lang="en-IN" dirty="0"/>
          </a:p>
        </p:txBody>
      </p:sp>
    </p:spTree>
    <p:extLst>
      <p:ext uri="{BB962C8B-B14F-4D97-AF65-F5344CB8AC3E}">
        <p14:creationId xmlns:p14="http://schemas.microsoft.com/office/powerpoint/2010/main" val="11362720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effectLst/>
              </a:rPr>
              <a:t>Q6: </a:t>
            </a:r>
            <a:r>
              <a:rPr lang="en-IN" b="1" dirty="0">
                <a:effectLst/>
              </a:rPr>
              <a:t>What kind of records should a PU maintain?  </a:t>
            </a:r>
            <a:r>
              <a:rPr lang="en-US" dirty="0">
                <a:effectLst/>
              </a:rPr>
              <a:t/>
            </a:r>
            <a:br>
              <a:rPr lang="en-US" dirty="0">
                <a:effectLst/>
              </a:rPr>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The Practice Unit should maintain documentation in accordance with SA 230 – Audit Documentation and other applicable Standards.</a:t>
            </a:r>
          </a:p>
          <a:p>
            <a:pPr algn="just"/>
            <a:r>
              <a:rPr lang="en-US" dirty="0"/>
              <a:t>Preferably, records should be classified as:</a:t>
            </a:r>
          </a:p>
          <a:p>
            <a:pPr lvl="0" algn="just"/>
            <a:r>
              <a:rPr lang="en-US" dirty="0"/>
              <a:t>Mandatory records (as required under Standards on Auditing, Code of Ethics, Peer Review Guidelines), and</a:t>
            </a:r>
          </a:p>
          <a:p>
            <a:pPr lvl="0" algn="just"/>
            <a:r>
              <a:rPr lang="en-US" dirty="0"/>
              <a:t>Recommendatory records (best practices supporting quality control and audit quality)</a:t>
            </a:r>
          </a:p>
          <a:p>
            <a:pPr algn="just"/>
            <a:r>
              <a:rPr lang="en-US" dirty="0"/>
              <a:t>Proper documentation facilitates effective peer review and audit quality evaluation</a:t>
            </a:r>
            <a:r>
              <a:rPr lang="en-US" dirty="0" smtClean="0"/>
              <a:t>.</a:t>
            </a:r>
            <a:endParaRPr lang="en-US" dirty="0"/>
          </a:p>
        </p:txBody>
      </p:sp>
      <p:sp>
        <p:nvSpPr>
          <p:cNvPr id="4" name="Slide Number Placeholder 3"/>
          <p:cNvSpPr>
            <a:spLocks noGrp="1"/>
          </p:cNvSpPr>
          <p:nvPr>
            <p:ph type="sldNum" sz="quarter" idx="12"/>
          </p:nvPr>
        </p:nvSpPr>
        <p:spPr/>
        <p:txBody>
          <a:bodyPr/>
          <a:lstStyle/>
          <a:p>
            <a:fld id="{FFB73F3D-0041-4AA4-B0CC-83A87CB05033}" type="slidenum">
              <a:rPr lang="en-IN" smtClean="0"/>
              <a:t>47</a:t>
            </a:fld>
            <a:endParaRPr lang="en-IN" dirty="0"/>
          </a:p>
        </p:txBody>
      </p:sp>
    </p:spTree>
    <p:extLst>
      <p:ext uri="{BB962C8B-B14F-4D97-AF65-F5344CB8AC3E}">
        <p14:creationId xmlns:p14="http://schemas.microsoft.com/office/powerpoint/2010/main" val="14947640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061064" y="2914650"/>
            <a:ext cx="4518659" cy="3390900"/>
          </a:xfrm>
          <a:prstGeom prst="rect">
            <a:avLst/>
          </a:prstGeom>
        </p:spPr>
      </p:pic>
      <p:sp>
        <p:nvSpPr>
          <p:cNvPr id="3" name="object 3"/>
          <p:cNvSpPr txBox="1"/>
          <p:nvPr/>
        </p:nvSpPr>
        <p:spPr>
          <a:xfrm>
            <a:off x="6429597" y="3799016"/>
            <a:ext cx="5048250" cy="2237279"/>
          </a:xfrm>
          <a:prstGeom prst="rect">
            <a:avLst/>
          </a:prstGeom>
        </p:spPr>
        <p:txBody>
          <a:bodyPr vert="horz" wrap="square" lIns="0" tIns="11430" rIns="0" bIns="0" rtlCol="0">
            <a:spAutoFit/>
          </a:bodyPr>
          <a:lstStyle/>
          <a:p>
            <a:pPr marL="2059305" marR="5080" indent="1134110" algn="r">
              <a:lnSpc>
                <a:spcPct val="100600"/>
              </a:lnSpc>
              <a:spcBef>
                <a:spcPts val="90"/>
              </a:spcBef>
            </a:pPr>
            <a:r>
              <a:rPr sz="1600" b="1" spc="-5" dirty="0">
                <a:latin typeface="Times New Roman" panose="02020603050405020304" pitchFamily="18" charset="0"/>
                <a:cs typeface="Times New Roman" panose="02020603050405020304" pitchFamily="18" charset="0"/>
              </a:rPr>
              <a:t>CA</a:t>
            </a:r>
            <a:r>
              <a:rPr sz="1600" b="1" spc="-20" dirty="0">
                <a:latin typeface="Times New Roman" panose="02020603050405020304" pitchFamily="18" charset="0"/>
                <a:cs typeface="Times New Roman" panose="02020603050405020304" pitchFamily="18" charset="0"/>
              </a:rPr>
              <a:t> </a:t>
            </a:r>
            <a:r>
              <a:rPr sz="1600" b="1" spc="-5" dirty="0">
                <a:latin typeface="Times New Roman" panose="02020603050405020304" pitchFamily="18" charset="0"/>
                <a:cs typeface="Times New Roman" panose="02020603050405020304" pitchFamily="18" charset="0"/>
              </a:rPr>
              <a:t>(Dr)</a:t>
            </a:r>
            <a:r>
              <a:rPr sz="1600" b="1" spc="-25" dirty="0">
                <a:latin typeface="Times New Roman" panose="02020603050405020304" pitchFamily="18" charset="0"/>
                <a:cs typeface="Times New Roman" panose="02020603050405020304" pitchFamily="18" charset="0"/>
              </a:rPr>
              <a:t> </a:t>
            </a:r>
            <a:r>
              <a:rPr sz="1600" b="1" spc="-5" dirty="0">
                <a:latin typeface="Times New Roman" panose="02020603050405020304" pitchFamily="18" charset="0"/>
                <a:cs typeface="Times New Roman" panose="02020603050405020304" pitchFamily="18" charset="0"/>
              </a:rPr>
              <a:t>Raj</a:t>
            </a:r>
            <a:r>
              <a:rPr sz="1600" b="1" spc="-85" dirty="0">
                <a:latin typeface="Times New Roman" panose="02020603050405020304" pitchFamily="18" charset="0"/>
                <a:cs typeface="Times New Roman" panose="02020603050405020304" pitchFamily="18" charset="0"/>
              </a:rPr>
              <a:t> </a:t>
            </a:r>
            <a:r>
              <a:rPr sz="1600" b="1" spc="-5" dirty="0">
                <a:latin typeface="Times New Roman" panose="02020603050405020304" pitchFamily="18" charset="0"/>
                <a:cs typeface="Times New Roman" panose="02020603050405020304" pitchFamily="18" charset="0"/>
              </a:rPr>
              <a:t>Chawla </a:t>
            </a:r>
            <a:r>
              <a:rPr sz="1600" b="1" spc="-355"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FCA, </a:t>
            </a:r>
            <a:r>
              <a:rPr sz="1600" dirty="0">
                <a:latin typeface="Times New Roman" panose="02020603050405020304" pitchFamily="18" charset="0"/>
                <a:cs typeface="Times New Roman" panose="02020603050405020304" pitchFamily="18" charset="0"/>
              </a:rPr>
              <a:t>FCS, </a:t>
            </a:r>
            <a:r>
              <a:rPr sz="1600" spc="-5" dirty="0">
                <a:latin typeface="Times New Roman" panose="02020603050405020304" pitchFamily="18" charset="0"/>
                <a:cs typeface="Times New Roman" panose="02020603050405020304" pitchFamily="18" charset="0"/>
              </a:rPr>
              <a:t>FCMA, </a:t>
            </a:r>
            <a:r>
              <a:rPr sz="1600" dirty="0">
                <a:latin typeface="Times New Roman" panose="02020603050405020304" pitchFamily="18" charset="0"/>
                <a:cs typeface="Times New Roman" panose="02020603050405020304" pitchFamily="18" charset="0"/>
              </a:rPr>
              <a:t>LLB, DISA, MIMA </a:t>
            </a:r>
            <a:r>
              <a:rPr sz="1600" spc="5" dirty="0">
                <a:latin typeface="Times New Roman" panose="02020603050405020304" pitchFamily="18" charset="0"/>
                <a:cs typeface="Times New Roman" panose="02020603050405020304" pitchFamily="18" charset="0"/>
              </a:rPr>
              <a:t> </a:t>
            </a:r>
            <a:r>
              <a:rPr sz="1600" dirty="0">
                <a:latin typeface="Times New Roman" panose="02020603050405020304" pitchFamily="18" charset="0"/>
                <a:cs typeface="Times New Roman" panose="02020603050405020304" pitchFamily="18" charset="0"/>
              </a:rPr>
              <a:t>MIC</a:t>
            </a:r>
            <a:r>
              <a:rPr sz="1600" spc="-5" dirty="0">
                <a:latin typeface="Times New Roman" panose="02020603050405020304" pitchFamily="18" charset="0"/>
                <a:cs typeface="Times New Roman" panose="02020603050405020304" pitchFamily="18" charset="0"/>
              </a:rPr>
              <a:t>A</a:t>
            </a:r>
            <a:r>
              <a:rPr sz="1600" dirty="0">
                <a:latin typeface="Times New Roman" panose="02020603050405020304" pitchFamily="18" charset="0"/>
                <a:cs typeface="Times New Roman" panose="02020603050405020304" pitchFamily="18" charset="0"/>
              </a:rPr>
              <a:t>, DISA,</a:t>
            </a:r>
            <a:r>
              <a:rPr sz="1600" spc="-75"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A</a:t>
            </a:r>
            <a:r>
              <a:rPr sz="1600" dirty="0">
                <a:latin typeface="Times New Roman" panose="02020603050405020304" pitchFamily="18" charset="0"/>
                <a:cs typeface="Times New Roman" panose="02020603050405020304" pitchFamily="18" charset="0"/>
              </a:rPr>
              <a:t>S</a:t>
            </a:r>
            <a:r>
              <a:rPr sz="1600" spc="-5" dirty="0">
                <a:latin typeface="Times New Roman" panose="02020603050405020304" pitchFamily="18" charset="0"/>
                <a:cs typeface="Times New Roman" panose="02020603050405020304" pitchFamily="18" charset="0"/>
              </a:rPr>
              <a:t>A</a:t>
            </a:r>
            <a:r>
              <a:rPr lang="en-US" sz="1600" spc="-5"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(A</a:t>
            </a:r>
            <a:r>
              <a:rPr sz="1600" dirty="0">
                <a:latin typeface="Times New Roman" panose="02020603050405020304" pitchFamily="18" charset="0"/>
                <a:cs typeface="Times New Roman" panose="02020603050405020304" pitchFamily="18" charset="0"/>
              </a:rPr>
              <a:t>u</a:t>
            </a:r>
            <a:r>
              <a:rPr sz="1600" spc="5" dirty="0">
                <a:latin typeface="Times New Roman" panose="02020603050405020304" pitchFamily="18" charset="0"/>
                <a:cs typeface="Times New Roman" panose="02020603050405020304" pitchFamily="18" charset="0"/>
              </a:rPr>
              <a:t>s</a:t>
            </a:r>
            <a:r>
              <a:rPr sz="1600" spc="-5" dirty="0">
                <a:latin typeface="Times New Roman" panose="02020603050405020304" pitchFamily="18" charset="0"/>
                <a:cs typeface="Times New Roman" panose="02020603050405020304" pitchFamily="18" charset="0"/>
              </a:rPr>
              <a:t>t</a:t>
            </a:r>
            <a:r>
              <a:rPr sz="1600" dirty="0">
                <a:latin typeface="Times New Roman" panose="02020603050405020304" pitchFamily="18" charset="0"/>
                <a:cs typeface="Times New Roman" panose="02020603050405020304" pitchFamily="18" charset="0"/>
              </a:rPr>
              <a:t>)</a:t>
            </a:r>
            <a:r>
              <a:rPr sz="1600" spc="15" dirty="0">
                <a:latin typeface="Times New Roman" panose="02020603050405020304" pitchFamily="18" charset="0"/>
                <a:cs typeface="Times New Roman" panose="02020603050405020304" pitchFamily="18" charset="0"/>
              </a:rPr>
              <a:t> </a:t>
            </a:r>
            <a:r>
              <a:rPr lang="en-US" sz="1600" spc="15" dirty="0" err="1">
                <a:latin typeface="Times New Roman" panose="02020603050405020304" pitchFamily="18" charset="0"/>
                <a:cs typeface="Times New Roman" panose="02020603050405020304" pitchFamily="18" charset="0"/>
              </a:rPr>
              <a:t>Ph.D.,CMP</a:t>
            </a:r>
            <a:r>
              <a:rPr lang="en-US" sz="1600" spc="15" dirty="0">
                <a:latin typeface="Times New Roman" panose="02020603050405020304" pitchFamily="18" charset="0"/>
                <a:cs typeface="Times New Roman" panose="02020603050405020304" pitchFamily="18" charset="0"/>
              </a:rPr>
              <a:t> (USA), </a:t>
            </a:r>
            <a:r>
              <a:rPr sz="1600" spc="-5" dirty="0" err="1">
                <a:latin typeface="Times New Roman" panose="02020603050405020304" pitchFamily="18" charset="0"/>
                <a:cs typeface="Times New Roman" panose="02020603050405020304" pitchFamily="18" charset="0"/>
              </a:rPr>
              <a:t>B.C</a:t>
            </a:r>
            <a:r>
              <a:rPr sz="1600" spc="5" dirty="0" err="1">
                <a:latin typeface="Times New Roman" panose="02020603050405020304" pitchFamily="18" charset="0"/>
                <a:cs typeface="Times New Roman" panose="02020603050405020304" pitchFamily="18" charset="0"/>
              </a:rPr>
              <a:t>om</a:t>
            </a:r>
            <a:r>
              <a:rPr lang="en-US" sz="1600" spc="5" dirty="0">
                <a:latin typeface="Times New Roman" panose="02020603050405020304" pitchFamily="18" charset="0"/>
                <a:cs typeface="Times New Roman" panose="02020603050405020304" pitchFamily="18" charset="0"/>
              </a:rPr>
              <a:t> </a:t>
            </a:r>
            <a:r>
              <a:rPr sz="1600" spc="-10" dirty="0">
                <a:latin typeface="Times New Roman" panose="02020603050405020304" pitchFamily="18" charset="0"/>
                <a:cs typeface="Times New Roman" panose="02020603050405020304" pitchFamily="18" charset="0"/>
              </a:rPr>
              <a:t>(</a:t>
            </a:r>
            <a:r>
              <a:rPr sz="1600" spc="-10" dirty="0" smtClean="0">
                <a:latin typeface="Times New Roman" panose="02020603050405020304" pitchFamily="18" charset="0"/>
                <a:cs typeface="Times New Roman" panose="02020603050405020304" pitchFamily="18" charset="0"/>
              </a:rPr>
              <a:t>H</a:t>
            </a:r>
            <a:r>
              <a:rPr sz="1600" dirty="0" smtClean="0">
                <a:latin typeface="Times New Roman" panose="02020603050405020304" pitchFamily="18" charset="0"/>
                <a:cs typeface="Times New Roman" panose="02020603050405020304" pitchFamily="18" charset="0"/>
              </a:rPr>
              <a:t>o</a:t>
            </a:r>
            <a:r>
              <a:rPr sz="1600" spc="-5" dirty="0" smtClean="0">
                <a:latin typeface="Times New Roman" panose="02020603050405020304" pitchFamily="18" charset="0"/>
                <a:cs typeface="Times New Roman" panose="02020603050405020304" pitchFamily="18" charset="0"/>
              </a:rPr>
              <a:t>n</a:t>
            </a:r>
            <a:r>
              <a:rPr sz="1600" spc="5" dirty="0" smtClean="0">
                <a:latin typeface="Times New Roman" panose="02020603050405020304" pitchFamily="18" charset="0"/>
                <a:cs typeface="Times New Roman" panose="02020603050405020304" pitchFamily="18" charset="0"/>
              </a:rPr>
              <a:t>s</a:t>
            </a:r>
            <a:r>
              <a:rPr sz="1600" spc="-5" dirty="0" smtClean="0">
                <a:latin typeface="Times New Roman" panose="02020603050405020304" pitchFamily="18" charset="0"/>
                <a:cs typeface="Times New Roman" panose="02020603050405020304" pitchFamily="18" charset="0"/>
              </a:rPr>
              <a:t>)</a:t>
            </a:r>
            <a:endParaRPr sz="1600" dirty="0">
              <a:latin typeface="Times New Roman" panose="02020603050405020304" pitchFamily="18" charset="0"/>
              <a:cs typeface="Times New Roman" panose="02020603050405020304" pitchFamily="18" charset="0"/>
            </a:endParaRPr>
          </a:p>
          <a:p>
            <a:pPr marR="5080" algn="r"/>
            <a:r>
              <a:rPr sz="1600" spc="-5" dirty="0">
                <a:latin typeface="Times New Roman" panose="02020603050405020304" pitchFamily="18" charset="0"/>
                <a:cs typeface="Times New Roman" panose="02020603050405020304" pitchFamily="18" charset="0"/>
              </a:rPr>
              <a:t>712, New</a:t>
            </a:r>
            <a:r>
              <a:rPr sz="1600" spc="5" dirty="0">
                <a:latin typeface="Times New Roman" panose="02020603050405020304" pitchFamily="18" charset="0"/>
                <a:cs typeface="Times New Roman" panose="02020603050405020304" pitchFamily="18" charset="0"/>
              </a:rPr>
              <a:t> </a:t>
            </a:r>
            <a:r>
              <a:rPr sz="1600" dirty="0">
                <a:latin typeface="Times New Roman" panose="02020603050405020304" pitchFamily="18" charset="0"/>
                <a:cs typeface="Times New Roman" panose="02020603050405020304" pitchFamily="18" charset="0"/>
              </a:rPr>
              <a:t>Delhi</a:t>
            </a:r>
            <a:r>
              <a:rPr sz="1600" spc="15" dirty="0">
                <a:latin typeface="Times New Roman" panose="02020603050405020304" pitchFamily="18" charset="0"/>
                <a:cs typeface="Times New Roman" panose="02020603050405020304" pitchFamily="18" charset="0"/>
              </a:rPr>
              <a:t> </a:t>
            </a:r>
            <a:r>
              <a:rPr sz="1600" dirty="0">
                <a:latin typeface="Times New Roman" panose="02020603050405020304" pitchFamily="18" charset="0"/>
                <a:cs typeface="Times New Roman" panose="02020603050405020304" pitchFamily="18" charset="0"/>
              </a:rPr>
              <a:t>House, </a:t>
            </a:r>
            <a:r>
              <a:rPr sz="1600" spc="-15" dirty="0">
                <a:latin typeface="Times New Roman" panose="02020603050405020304" pitchFamily="18" charset="0"/>
                <a:cs typeface="Times New Roman" panose="02020603050405020304" pitchFamily="18" charset="0"/>
              </a:rPr>
              <a:t>27,</a:t>
            </a:r>
            <a:r>
              <a:rPr sz="1600" spc="5" dirty="0">
                <a:latin typeface="Times New Roman" panose="02020603050405020304" pitchFamily="18" charset="0"/>
                <a:cs typeface="Times New Roman" panose="02020603050405020304" pitchFamily="18" charset="0"/>
              </a:rPr>
              <a:t> </a:t>
            </a:r>
            <a:endParaRPr lang="en-US" sz="1600" spc="5" dirty="0">
              <a:latin typeface="Times New Roman" panose="02020603050405020304" pitchFamily="18" charset="0"/>
              <a:cs typeface="Times New Roman" panose="02020603050405020304" pitchFamily="18" charset="0"/>
            </a:endParaRPr>
          </a:p>
          <a:p>
            <a:pPr marR="5080" algn="r"/>
            <a:r>
              <a:rPr sz="1600" spc="-5" dirty="0" err="1">
                <a:latin typeface="Times New Roman" panose="02020603050405020304" pitchFamily="18" charset="0"/>
                <a:cs typeface="Times New Roman" panose="02020603050405020304" pitchFamily="18" charset="0"/>
              </a:rPr>
              <a:t>Barakhamba</a:t>
            </a:r>
            <a:r>
              <a:rPr sz="1600" spc="-10" dirty="0">
                <a:latin typeface="Times New Roman" panose="02020603050405020304" pitchFamily="18" charset="0"/>
                <a:cs typeface="Times New Roman" panose="02020603050405020304" pitchFamily="18" charset="0"/>
              </a:rPr>
              <a:t> Road,</a:t>
            </a:r>
            <a:r>
              <a:rPr sz="1600"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New</a:t>
            </a:r>
            <a:r>
              <a:rPr sz="1600"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Delhi-110001</a:t>
            </a:r>
            <a:endParaRPr sz="1600" dirty="0">
              <a:latin typeface="Times New Roman" panose="02020603050405020304" pitchFamily="18" charset="0"/>
              <a:cs typeface="Times New Roman" panose="02020603050405020304" pitchFamily="18" charset="0"/>
            </a:endParaRPr>
          </a:p>
          <a:p>
            <a:pPr marR="6350" algn="r"/>
            <a:r>
              <a:rPr sz="1600" spc="-5" dirty="0">
                <a:latin typeface="Times New Roman" panose="02020603050405020304" pitchFamily="18" charset="0"/>
                <a:cs typeface="Times New Roman" panose="02020603050405020304" pitchFamily="18" charset="0"/>
              </a:rPr>
              <a:t>Ph</a:t>
            </a:r>
            <a:r>
              <a:rPr sz="1600" dirty="0">
                <a:latin typeface="Times New Roman" panose="02020603050405020304" pitchFamily="18" charset="0"/>
                <a:cs typeface="Times New Roman" panose="02020603050405020304" pitchFamily="18" charset="0"/>
              </a:rPr>
              <a:t>.</a:t>
            </a:r>
            <a:r>
              <a:rPr sz="1600" spc="-5"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9</a:t>
            </a:r>
            <a:r>
              <a:rPr sz="1600" dirty="0">
                <a:latin typeface="Times New Roman" panose="02020603050405020304" pitchFamily="18" charset="0"/>
                <a:cs typeface="Times New Roman" panose="02020603050405020304" pitchFamily="18" charset="0"/>
              </a:rPr>
              <a:t>81</a:t>
            </a:r>
            <a:r>
              <a:rPr sz="1600" spc="-5" dirty="0">
                <a:latin typeface="Times New Roman" panose="02020603050405020304" pitchFamily="18" charset="0"/>
                <a:cs typeface="Times New Roman" panose="02020603050405020304" pitchFamily="18" charset="0"/>
              </a:rPr>
              <a:t>1</a:t>
            </a:r>
            <a:r>
              <a:rPr sz="1600" dirty="0">
                <a:latin typeface="Times New Roman" panose="02020603050405020304" pitchFamily="18" charset="0"/>
                <a:cs typeface="Times New Roman" panose="02020603050405020304" pitchFamily="18" charset="0"/>
              </a:rPr>
              <a:t>0</a:t>
            </a:r>
            <a:r>
              <a:rPr sz="1600" spc="-10" dirty="0">
                <a:latin typeface="Times New Roman" panose="02020603050405020304" pitchFamily="18" charset="0"/>
                <a:cs typeface="Times New Roman" panose="02020603050405020304" pitchFamily="18" charset="0"/>
              </a:rPr>
              <a:t>8</a:t>
            </a:r>
            <a:r>
              <a:rPr sz="1600" spc="-5" dirty="0">
                <a:latin typeface="Times New Roman" panose="02020603050405020304" pitchFamily="18" charset="0"/>
                <a:cs typeface="Times New Roman" panose="02020603050405020304" pitchFamily="18" charset="0"/>
              </a:rPr>
              <a:t>10</a:t>
            </a:r>
            <a:r>
              <a:rPr sz="1600" spc="-10" dirty="0">
                <a:latin typeface="Times New Roman" panose="02020603050405020304" pitchFamily="18" charset="0"/>
                <a:cs typeface="Times New Roman" panose="02020603050405020304" pitchFamily="18" charset="0"/>
              </a:rPr>
              <a:t>8</a:t>
            </a:r>
            <a:r>
              <a:rPr sz="1600" dirty="0">
                <a:latin typeface="Times New Roman" panose="02020603050405020304" pitchFamily="18" charset="0"/>
                <a:cs typeface="Times New Roman" panose="02020603050405020304" pitchFamily="18" charset="0"/>
              </a:rPr>
              <a:t>3</a:t>
            </a:r>
          </a:p>
          <a:p>
            <a:pPr marR="6350" algn="r"/>
            <a:r>
              <a:rPr sz="1600" spc="-5" dirty="0" err="1" smtClean="0">
                <a:latin typeface="Times New Roman" panose="02020603050405020304" pitchFamily="18" charset="0"/>
                <a:cs typeface="Times New Roman" panose="02020603050405020304" pitchFamily="18" charset="0"/>
              </a:rPr>
              <a:t>Email:</a:t>
            </a:r>
            <a:r>
              <a:rPr lang="en-US" sz="1600" spc="-5" dirty="0" err="1" smtClean="0">
                <a:latin typeface="Times New Roman" panose="02020603050405020304" pitchFamily="18" charset="0"/>
                <a:cs typeface="Times New Roman" panose="02020603050405020304" pitchFamily="18" charset="0"/>
              </a:rPr>
              <a:t>rajchawlaca@gmail.com</a:t>
            </a:r>
            <a:endParaRPr lang="en-US" sz="1600" spc="-5" dirty="0" smtClean="0">
              <a:latin typeface="Times New Roman" panose="02020603050405020304" pitchFamily="18" charset="0"/>
              <a:cs typeface="Times New Roman" panose="02020603050405020304" pitchFamily="18" charset="0"/>
            </a:endParaRPr>
          </a:p>
          <a:p>
            <a:pPr marR="6350" algn="r"/>
            <a:endParaRPr lang="en-IN" sz="1600" b="1" spc="-5"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FFB73F3D-0041-4AA4-B0CC-83A87CB05033}" type="slidenum">
              <a:rPr lang="en-IN" smtClean="0"/>
              <a:t>48</a:t>
            </a:fld>
            <a:endParaRPr lang="en-IN" dirty="0"/>
          </a:p>
        </p:txBody>
      </p:sp>
      <p:sp>
        <p:nvSpPr>
          <p:cNvPr id="5" name="Rectangle 4"/>
          <p:cNvSpPr/>
          <p:nvPr/>
        </p:nvSpPr>
        <p:spPr>
          <a:xfrm>
            <a:off x="2872636" y="926306"/>
            <a:ext cx="7974904" cy="954107"/>
          </a:xfrm>
          <a:prstGeom prst="rect">
            <a:avLst/>
          </a:prstGeom>
        </p:spPr>
        <p:txBody>
          <a:bodyPr wrap="square">
            <a:spAutoFit/>
          </a:bodyPr>
          <a:lstStyle/>
          <a:p>
            <a:r>
              <a:rPr lang="en-IN" sz="2800" dirty="0"/>
              <a:t>For more form related clarifications Kindly visit </a:t>
            </a:r>
            <a:r>
              <a:rPr lang="en-IN" sz="2800" u="sng" dirty="0">
                <a:hlinkClick r:id="rId3"/>
              </a:rPr>
              <a:t>https://www.icai.org/post/prb-applicable-forms</a:t>
            </a:r>
            <a:endParaRPr lang="en-US" sz="2800" dirty="0"/>
          </a:p>
        </p:txBody>
      </p:sp>
    </p:spTree>
    <p:extLst>
      <p:ext uri="{BB962C8B-B14F-4D97-AF65-F5344CB8AC3E}">
        <p14:creationId xmlns:p14="http://schemas.microsoft.com/office/powerpoint/2010/main" val="20874185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56891" y="678325"/>
            <a:ext cx="693388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Guidelines, 2022</a:t>
            </a:r>
            <a:endParaRPr lang="en-IN" sz="3200" b="1" dirty="0">
              <a:solidFill>
                <a:srgbClr val="002060"/>
              </a:solidFill>
              <a:latin typeface="Cambria" panose="02040503050406030204" pitchFamily="18" charset="0"/>
              <a:ea typeface="Cambria" panose="02040503050406030204" pitchFamily="18" charset="0"/>
            </a:endParaRPr>
          </a:p>
        </p:txBody>
      </p:sp>
      <p:sp>
        <p:nvSpPr>
          <p:cNvPr id="29" name="Freeform 28"/>
          <p:cNvSpPr/>
          <p:nvPr/>
        </p:nvSpPr>
        <p:spPr>
          <a:xfrm>
            <a:off x="318794" y="1592725"/>
            <a:ext cx="9289229" cy="3675311"/>
          </a:xfrm>
          <a:custGeom>
            <a:avLst/>
            <a:gdLst>
              <a:gd name="connsiteX0" fmla="*/ 0 w 11097928"/>
              <a:gd name="connsiteY0" fmla="*/ 0 h 1615950"/>
              <a:gd name="connsiteX1" fmla="*/ 11097928 w 11097928"/>
              <a:gd name="connsiteY1" fmla="*/ 0 h 1615950"/>
              <a:gd name="connsiteX2" fmla="*/ 11097928 w 11097928"/>
              <a:gd name="connsiteY2" fmla="*/ 1615950 h 1615950"/>
              <a:gd name="connsiteX3" fmla="*/ 0 w 11097928"/>
              <a:gd name="connsiteY3" fmla="*/ 1615950 h 1615950"/>
              <a:gd name="connsiteX4" fmla="*/ 0 w 11097928"/>
              <a:gd name="connsiteY4" fmla="*/ 0 h 161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7928" h="1615950">
                <a:moveTo>
                  <a:pt x="0" y="0"/>
                </a:moveTo>
                <a:lnTo>
                  <a:pt x="11097928" y="0"/>
                </a:lnTo>
                <a:lnTo>
                  <a:pt x="11097928" y="1615950"/>
                </a:lnTo>
                <a:lnTo>
                  <a:pt x="0" y="1615950"/>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1323" tIns="395732" rIns="861323" bIns="135128" numCol="1" spcCol="1270" anchor="t" anchorCtr="0">
            <a:noAutofit/>
          </a:bodyPr>
          <a:lstStyle/>
          <a:p>
            <a:pPr marL="171450" lvl="1" indent="-171450" algn="just" defTabSz="844550">
              <a:lnSpc>
                <a:spcPct val="90000"/>
              </a:lnSpc>
              <a:spcBef>
                <a:spcPct val="0"/>
              </a:spcBef>
              <a:spcAft>
                <a:spcPct val="15000"/>
              </a:spcAft>
              <a:buChar char="••"/>
            </a:pPr>
            <a:r>
              <a:rPr lang="en-US" dirty="0"/>
              <a:t>In exercise of the powers conferred by Section 15(2)(fa) of the Chartered Accountants Act, 1949, the Council issued the Peer Review Guidelines, 2022. </a:t>
            </a:r>
          </a:p>
          <a:p>
            <a:pPr marL="0" lvl="1" algn="just" defTabSz="844550">
              <a:lnSpc>
                <a:spcPct val="90000"/>
              </a:lnSpc>
              <a:spcBef>
                <a:spcPct val="0"/>
              </a:spcBef>
              <a:spcAft>
                <a:spcPct val="15000"/>
              </a:spcAft>
            </a:pPr>
            <a:endParaRPr lang="en-US" dirty="0"/>
          </a:p>
          <a:p>
            <a:pPr marL="171450" lvl="1" indent="-171450" algn="just" defTabSz="844550">
              <a:lnSpc>
                <a:spcPct val="90000"/>
              </a:lnSpc>
              <a:spcBef>
                <a:spcPct val="0"/>
              </a:spcBef>
              <a:spcAft>
                <a:spcPct val="15000"/>
              </a:spcAft>
              <a:buChar char="••"/>
            </a:pPr>
            <a:r>
              <a:rPr lang="en-US" dirty="0"/>
              <a:t>These Guidelines contain complete code relating to Peer Review process, including the terms of reference of such reviews, role &amp; responsibilities of all the parties concerned, role and functions of the Board etc.</a:t>
            </a:r>
          </a:p>
          <a:p>
            <a:pPr marL="0" lvl="1" algn="just" defTabSz="844550">
              <a:lnSpc>
                <a:spcPct val="90000"/>
              </a:lnSpc>
              <a:spcBef>
                <a:spcPct val="0"/>
              </a:spcBef>
              <a:spcAft>
                <a:spcPct val="15000"/>
              </a:spcAft>
            </a:pPr>
            <a:endParaRPr lang="en-US" dirty="0"/>
          </a:p>
          <a:p>
            <a:pPr marL="171450" lvl="1" indent="-171450" algn="just" defTabSz="844550">
              <a:lnSpc>
                <a:spcPct val="90000"/>
              </a:lnSpc>
              <a:spcBef>
                <a:spcPct val="0"/>
              </a:spcBef>
              <a:spcAft>
                <a:spcPct val="15000"/>
              </a:spcAft>
              <a:buChar char="••"/>
            </a:pPr>
            <a:r>
              <a:rPr lang="en-US" dirty="0"/>
              <a:t>The Council also introduced AQMM Review alongside peer review for statutory auditors of listed entities, banks and insurance companies.</a:t>
            </a:r>
          </a:p>
        </p:txBody>
      </p:sp>
      <p:sp>
        <p:nvSpPr>
          <p:cNvPr id="2" name="Slide Number Placeholder 1"/>
          <p:cNvSpPr>
            <a:spLocks noGrp="1"/>
          </p:cNvSpPr>
          <p:nvPr>
            <p:ph type="sldNum" sz="quarter" idx="12"/>
          </p:nvPr>
        </p:nvSpPr>
        <p:spPr/>
        <p:txBody>
          <a:bodyPr/>
          <a:lstStyle/>
          <a:p>
            <a:fld id="{FFB73F3D-0041-4AA4-B0CC-83A87CB05033}" type="slidenum">
              <a:rPr lang="en-IN" smtClean="0"/>
              <a:t>5</a:t>
            </a:fld>
            <a:endParaRPr lang="en-IN" dirty="0"/>
          </a:p>
        </p:txBody>
      </p:sp>
    </p:spTree>
    <p:extLst>
      <p:ext uri="{BB962C8B-B14F-4D97-AF65-F5344CB8AC3E}">
        <p14:creationId xmlns:p14="http://schemas.microsoft.com/office/powerpoint/2010/main" val="29484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31918" y="146392"/>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Mandate-Roll Out Implementation</a:t>
            </a:r>
            <a:endParaRPr lang="en-IN" sz="3200" b="1" dirty="0">
              <a:solidFill>
                <a:srgbClr val="002060"/>
              </a:solidFill>
              <a:latin typeface="Cambria" panose="02040503050406030204" pitchFamily="18" charset="0"/>
              <a:ea typeface="Cambria" panose="02040503050406030204" pitchFamily="18" charset="0"/>
            </a:endParaRPr>
          </a:p>
        </p:txBody>
      </p:sp>
      <p:sp>
        <p:nvSpPr>
          <p:cNvPr id="2" name="Rectangle: Rounded Corners 1">
            <a:extLst>
              <a:ext uri="{FF2B5EF4-FFF2-40B4-BE49-F238E27FC236}">
                <a16:creationId xmlns:a16="http://schemas.microsoft.com/office/drawing/2014/main" xmlns="" id="{0DF5D1AF-1ACF-B3E4-2CD1-8BD625FA740B}"/>
              </a:ext>
            </a:extLst>
          </p:cNvPr>
          <p:cNvSpPr/>
          <p:nvPr/>
        </p:nvSpPr>
        <p:spPr>
          <a:xfrm>
            <a:off x="391886" y="1062555"/>
            <a:ext cx="10961914" cy="4910662"/>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IN"/>
          </a:p>
        </p:txBody>
      </p:sp>
      <p:sp>
        <p:nvSpPr>
          <p:cNvPr id="4" name="TextBox 3">
            <a:extLst>
              <a:ext uri="{FF2B5EF4-FFF2-40B4-BE49-F238E27FC236}">
                <a16:creationId xmlns:a16="http://schemas.microsoft.com/office/drawing/2014/main" xmlns="" id="{BC6F7F6F-CFC6-A42F-30A7-7477E591D6B5}"/>
              </a:ext>
            </a:extLst>
          </p:cNvPr>
          <p:cNvSpPr txBox="1"/>
          <p:nvPr/>
        </p:nvSpPr>
        <p:spPr>
          <a:xfrm>
            <a:off x="700645" y="2361436"/>
            <a:ext cx="10377723" cy="2677656"/>
          </a:xfrm>
          <a:prstGeom prst="rect">
            <a:avLst/>
          </a:prstGeom>
          <a:noFill/>
        </p:spPr>
        <p:txBody>
          <a:bodyPr wrap="square" rtlCol="0">
            <a:spAutoFit/>
          </a:bodyPr>
          <a:lstStyle/>
          <a:p>
            <a:pPr algn="just"/>
            <a:r>
              <a:rPr lang="en-US" sz="2800" dirty="0"/>
              <a:t>Practice Units which propose to undertake Statutory Audit of enterprises whose equity or debt securities are listed in India or abroad as defined under SEBI (Listing Obligations and Disclosure Requirements) Regulations, 2015: For these Practice Units, there is a pre-requisite of having Peer Review Certificate.</a:t>
            </a:r>
          </a:p>
        </p:txBody>
      </p:sp>
      <p:sp>
        <p:nvSpPr>
          <p:cNvPr id="13" name="TextBox 12">
            <a:extLst>
              <a:ext uri="{FF2B5EF4-FFF2-40B4-BE49-F238E27FC236}">
                <a16:creationId xmlns:a16="http://schemas.microsoft.com/office/drawing/2014/main" xmlns="" id="{3546FF1A-ADCD-2B5C-4481-E086E94EC7A5}"/>
              </a:ext>
            </a:extLst>
          </p:cNvPr>
          <p:cNvSpPr txBox="1"/>
          <p:nvPr/>
        </p:nvSpPr>
        <p:spPr>
          <a:xfrm>
            <a:off x="1334209" y="1483585"/>
            <a:ext cx="9417133" cy="520592"/>
          </a:xfrm>
          <a:prstGeom prst="rect">
            <a:avLst/>
          </a:prstGeom>
          <a:noFill/>
        </p:spPr>
        <p:txBody>
          <a:bodyPr wrap="square" rtlCol="0">
            <a:spAutoFit/>
          </a:bodyPr>
          <a:lstStyle/>
          <a:p>
            <a:pPr marL="0" marR="173355" algn="ctr" defTabSz="914400" rtl="0" eaLnBrk="1" fontAlgn="base" latinLnBrk="0" hangingPunct="1">
              <a:lnSpc>
                <a:spcPct val="107000"/>
              </a:lnSpc>
              <a:spcAft>
                <a:spcPts val="800"/>
              </a:spcAft>
            </a:pPr>
            <a:r>
              <a:rPr lang="en-IN" sz="2800" dirty="0"/>
              <a:t>Phase I applicable with effect from 01.04.2022</a:t>
            </a:r>
          </a:p>
        </p:txBody>
      </p:sp>
      <p:sp>
        <p:nvSpPr>
          <p:cNvPr id="3" name="Slide Number Placeholder 2"/>
          <p:cNvSpPr>
            <a:spLocks noGrp="1"/>
          </p:cNvSpPr>
          <p:nvPr>
            <p:ph type="sldNum" sz="quarter" idx="12"/>
          </p:nvPr>
        </p:nvSpPr>
        <p:spPr/>
        <p:txBody>
          <a:bodyPr/>
          <a:lstStyle/>
          <a:p>
            <a:fld id="{FFB73F3D-0041-4AA4-B0CC-83A87CB05033}" type="slidenum">
              <a:rPr lang="en-IN" smtClean="0"/>
              <a:t>6</a:t>
            </a:fld>
            <a:endParaRPr lang="en-IN" dirty="0"/>
          </a:p>
        </p:txBody>
      </p:sp>
    </p:spTree>
    <p:extLst>
      <p:ext uri="{BB962C8B-B14F-4D97-AF65-F5344CB8AC3E}">
        <p14:creationId xmlns:p14="http://schemas.microsoft.com/office/powerpoint/2010/main" val="1831603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25468" y="254824"/>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Mandate-Roll Out Implementation</a:t>
            </a:r>
            <a:endParaRPr lang="en-IN" sz="3200" b="1" dirty="0">
              <a:solidFill>
                <a:srgbClr val="002060"/>
              </a:solidFill>
              <a:latin typeface="Cambria" panose="02040503050406030204" pitchFamily="18" charset="0"/>
              <a:ea typeface="Cambria" panose="02040503050406030204" pitchFamily="18" charset="0"/>
            </a:endParaRPr>
          </a:p>
        </p:txBody>
      </p:sp>
      <p:sp>
        <p:nvSpPr>
          <p:cNvPr id="2" name="Rectangle: Rounded Corners 1">
            <a:extLst>
              <a:ext uri="{FF2B5EF4-FFF2-40B4-BE49-F238E27FC236}">
                <a16:creationId xmlns:a16="http://schemas.microsoft.com/office/drawing/2014/main" xmlns="" id="{0DF5D1AF-1ACF-B3E4-2CD1-8BD625FA740B}"/>
              </a:ext>
            </a:extLst>
          </p:cNvPr>
          <p:cNvSpPr/>
          <p:nvPr/>
        </p:nvSpPr>
        <p:spPr>
          <a:xfrm>
            <a:off x="391886" y="1062555"/>
            <a:ext cx="10961914" cy="4910662"/>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IN"/>
          </a:p>
        </p:txBody>
      </p:sp>
      <p:sp>
        <p:nvSpPr>
          <p:cNvPr id="4" name="TextBox 3">
            <a:extLst>
              <a:ext uri="{FF2B5EF4-FFF2-40B4-BE49-F238E27FC236}">
                <a16:creationId xmlns:a16="http://schemas.microsoft.com/office/drawing/2014/main" xmlns="" id="{BC6F7F6F-CFC6-A42F-30A7-7477E591D6B5}"/>
              </a:ext>
            </a:extLst>
          </p:cNvPr>
          <p:cNvSpPr txBox="1"/>
          <p:nvPr/>
        </p:nvSpPr>
        <p:spPr>
          <a:xfrm>
            <a:off x="700645" y="1992778"/>
            <a:ext cx="10377723" cy="3631763"/>
          </a:xfrm>
          <a:prstGeom prst="rect">
            <a:avLst/>
          </a:prstGeom>
          <a:noFill/>
        </p:spPr>
        <p:txBody>
          <a:bodyPr wrap="square" rtlCol="0">
            <a:spAutoFit/>
          </a:bodyPr>
          <a:lstStyle/>
          <a:p>
            <a:pPr algn="just" fontAlgn="base"/>
            <a:r>
              <a:rPr lang="en-IN" sz="2300" dirty="0"/>
              <a:t>Practice Units which propose to undertake Statutory Audit of unlisted public companies having paid-up capital of not less than rupees five hundred crores or having annual turnover of not less than rupees one thousand crores or having, in aggregate, outstanding loans, debentures and deposits of not less than rupees five hundred crores as on the 31st March of immediately preceding financial year: </a:t>
            </a:r>
          </a:p>
          <a:p>
            <a:pPr algn="just" fontAlgn="base"/>
            <a:r>
              <a:rPr lang="en-IN" sz="2300" dirty="0"/>
              <a:t>For these Practice Units, there is a pre-requisite of having Peer Review Certificate. </a:t>
            </a:r>
          </a:p>
          <a:p>
            <a:pPr algn="just" fontAlgn="base"/>
            <a:r>
              <a:rPr lang="en-IN" sz="2300" dirty="0"/>
              <a:t>                                                             OR </a:t>
            </a:r>
          </a:p>
          <a:p>
            <a:pPr algn="just"/>
            <a:r>
              <a:rPr lang="en-IN" sz="2300" dirty="0"/>
              <a:t>Practice Units rendering attestation services and having 5 or more partners:</a:t>
            </a:r>
          </a:p>
          <a:p>
            <a:pPr algn="just"/>
            <a:r>
              <a:rPr lang="en-IN" sz="2300" dirty="0"/>
              <a:t>For these Practice Units, there is a pre-requisite of having Peer Review Certificate before accepting any Statutory audit.</a:t>
            </a:r>
          </a:p>
        </p:txBody>
      </p:sp>
      <p:sp>
        <p:nvSpPr>
          <p:cNvPr id="13" name="TextBox 12">
            <a:extLst>
              <a:ext uri="{FF2B5EF4-FFF2-40B4-BE49-F238E27FC236}">
                <a16:creationId xmlns:a16="http://schemas.microsoft.com/office/drawing/2014/main" xmlns="" id="{3546FF1A-ADCD-2B5C-4481-E086E94EC7A5}"/>
              </a:ext>
            </a:extLst>
          </p:cNvPr>
          <p:cNvSpPr txBox="1"/>
          <p:nvPr/>
        </p:nvSpPr>
        <p:spPr>
          <a:xfrm>
            <a:off x="1387433" y="1431214"/>
            <a:ext cx="9417133" cy="581826"/>
          </a:xfrm>
          <a:prstGeom prst="rect">
            <a:avLst/>
          </a:prstGeom>
          <a:noFill/>
        </p:spPr>
        <p:txBody>
          <a:bodyPr wrap="square" rtlCol="0">
            <a:spAutoFit/>
          </a:bodyPr>
          <a:lstStyle/>
          <a:p>
            <a:pPr marL="0" marR="173355" algn="ctr" defTabSz="914400" rtl="0" eaLnBrk="1" fontAlgn="base" latinLnBrk="0" hangingPunct="1">
              <a:lnSpc>
                <a:spcPct val="107000"/>
              </a:lnSpc>
              <a:spcAft>
                <a:spcPts val="800"/>
              </a:spcAft>
            </a:pPr>
            <a:r>
              <a:rPr lang="en-IN" sz="3200" dirty="0"/>
              <a:t>Phase II applicable with effect from 01.07.2024</a:t>
            </a:r>
          </a:p>
        </p:txBody>
      </p:sp>
      <p:sp>
        <p:nvSpPr>
          <p:cNvPr id="3" name="Slide Number Placeholder 2"/>
          <p:cNvSpPr>
            <a:spLocks noGrp="1"/>
          </p:cNvSpPr>
          <p:nvPr>
            <p:ph type="sldNum" sz="quarter" idx="12"/>
          </p:nvPr>
        </p:nvSpPr>
        <p:spPr/>
        <p:txBody>
          <a:bodyPr/>
          <a:lstStyle/>
          <a:p>
            <a:fld id="{FFB73F3D-0041-4AA4-B0CC-83A87CB05033}" type="slidenum">
              <a:rPr lang="en-IN" smtClean="0"/>
              <a:t>7</a:t>
            </a:fld>
            <a:endParaRPr lang="en-IN" dirty="0"/>
          </a:p>
        </p:txBody>
      </p:sp>
    </p:spTree>
    <p:extLst>
      <p:ext uri="{BB962C8B-B14F-4D97-AF65-F5344CB8AC3E}">
        <p14:creationId xmlns:p14="http://schemas.microsoft.com/office/powerpoint/2010/main" val="1135598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94548" y="146392"/>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Mandate-Roll Out Implementation</a:t>
            </a:r>
            <a:endParaRPr lang="en-IN" sz="3200" b="1" dirty="0">
              <a:solidFill>
                <a:srgbClr val="002060"/>
              </a:solidFill>
              <a:latin typeface="Cambria" panose="02040503050406030204" pitchFamily="18" charset="0"/>
              <a:ea typeface="Cambria" panose="02040503050406030204" pitchFamily="18" charset="0"/>
            </a:endParaRPr>
          </a:p>
        </p:txBody>
      </p:sp>
      <p:sp>
        <p:nvSpPr>
          <p:cNvPr id="2" name="Rectangle: Rounded Corners 1">
            <a:extLst>
              <a:ext uri="{FF2B5EF4-FFF2-40B4-BE49-F238E27FC236}">
                <a16:creationId xmlns:a16="http://schemas.microsoft.com/office/drawing/2014/main" xmlns="" id="{0DF5D1AF-1ACF-B3E4-2CD1-8BD625FA740B}"/>
              </a:ext>
            </a:extLst>
          </p:cNvPr>
          <p:cNvSpPr/>
          <p:nvPr/>
        </p:nvSpPr>
        <p:spPr>
          <a:xfrm>
            <a:off x="391886" y="1062555"/>
            <a:ext cx="10961914" cy="4910662"/>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N"/>
          </a:p>
        </p:txBody>
      </p:sp>
      <p:sp>
        <p:nvSpPr>
          <p:cNvPr id="4" name="TextBox 3">
            <a:extLst>
              <a:ext uri="{FF2B5EF4-FFF2-40B4-BE49-F238E27FC236}">
                <a16:creationId xmlns:a16="http://schemas.microsoft.com/office/drawing/2014/main" xmlns="" id="{BC6F7F6F-CFC6-A42F-30A7-7477E591D6B5}"/>
              </a:ext>
            </a:extLst>
          </p:cNvPr>
          <p:cNvSpPr txBox="1"/>
          <p:nvPr/>
        </p:nvSpPr>
        <p:spPr>
          <a:xfrm>
            <a:off x="700645" y="1900283"/>
            <a:ext cx="10377723" cy="3785652"/>
          </a:xfrm>
          <a:prstGeom prst="rect">
            <a:avLst/>
          </a:prstGeom>
          <a:noFill/>
        </p:spPr>
        <p:txBody>
          <a:bodyPr wrap="square" rtlCol="0">
            <a:spAutoFit/>
          </a:bodyPr>
          <a:lstStyle/>
          <a:p>
            <a:pPr algn="just" fontAlgn="base"/>
            <a:r>
              <a:rPr lang="en-IN" sz="2400" dirty="0"/>
              <a:t>Practice Units which propose to undertake the Statutory Audit of entities which have raised funds from public or banks or financial institutions of over Fifty Crores rupees during the period under review or of any body corporate including trusts which are covered under public interest entities: For these Practice Units, there is a pre-requisite of having Peer Review Certificate. </a:t>
            </a:r>
          </a:p>
          <a:p>
            <a:pPr algn="just" fontAlgn="base"/>
            <a:r>
              <a:rPr lang="en-IN" sz="2400" dirty="0"/>
              <a:t>                                                        OR </a:t>
            </a:r>
          </a:p>
          <a:p>
            <a:pPr algn="just"/>
            <a:r>
              <a:rPr lang="en-IN" sz="2400" dirty="0"/>
              <a:t>Practice Units rendering attestation services and having 4 or more partners: For these Practice Units, there is a pre-requisite of having Peer Review Certificate before accepting any Statutory audit. </a:t>
            </a:r>
          </a:p>
        </p:txBody>
      </p:sp>
      <p:sp>
        <p:nvSpPr>
          <p:cNvPr id="13" name="TextBox 12">
            <a:extLst>
              <a:ext uri="{FF2B5EF4-FFF2-40B4-BE49-F238E27FC236}">
                <a16:creationId xmlns:a16="http://schemas.microsoft.com/office/drawing/2014/main" xmlns="" id="{3546FF1A-ADCD-2B5C-4481-E086E94EC7A5}"/>
              </a:ext>
            </a:extLst>
          </p:cNvPr>
          <p:cNvSpPr txBox="1"/>
          <p:nvPr/>
        </p:nvSpPr>
        <p:spPr>
          <a:xfrm>
            <a:off x="1387433" y="1338719"/>
            <a:ext cx="9417133" cy="520592"/>
          </a:xfrm>
          <a:prstGeom prst="rect">
            <a:avLst/>
          </a:prstGeom>
          <a:noFill/>
        </p:spPr>
        <p:txBody>
          <a:bodyPr wrap="square" rtlCol="0">
            <a:spAutoFit/>
          </a:bodyPr>
          <a:lstStyle/>
          <a:p>
            <a:pPr marL="0" marR="173355" algn="ctr" defTabSz="914400" rtl="0" eaLnBrk="1" fontAlgn="base" latinLnBrk="0" hangingPunct="1">
              <a:lnSpc>
                <a:spcPct val="107000"/>
              </a:lnSpc>
              <a:spcAft>
                <a:spcPts val="800"/>
              </a:spcAft>
            </a:pPr>
            <a:r>
              <a:rPr lang="en-IN" sz="2800" dirty="0"/>
              <a:t>Phase III applicable with effect from 01.07.2025</a:t>
            </a:r>
          </a:p>
        </p:txBody>
      </p:sp>
      <p:sp>
        <p:nvSpPr>
          <p:cNvPr id="3" name="Slide Number Placeholder 2"/>
          <p:cNvSpPr>
            <a:spLocks noGrp="1"/>
          </p:cNvSpPr>
          <p:nvPr>
            <p:ph type="sldNum" sz="quarter" idx="12"/>
          </p:nvPr>
        </p:nvSpPr>
        <p:spPr/>
        <p:txBody>
          <a:bodyPr/>
          <a:lstStyle/>
          <a:p>
            <a:fld id="{FFB73F3D-0041-4AA4-B0CC-83A87CB05033}" type="slidenum">
              <a:rPr lang="en-IN" smtClean="0"/>
              <a:t>8</a:t>
            </a:fld>
            <a:endParaRPr lang="en-IN" dirty="0"/>
          </a:p>
        </p:txBody>
      </p:sp>
    </p:spTree>
    <p:extLst>
      <p:ext uri="{BB962C8B-B14F-4D97-AF65-F5344CB8AC3E}">
        <p14:creationId xmlns:p14="http://schemas.microsoft.com/office/powerpoint/2010/main" val="361150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69497" y="146392"/>
            <a:ext cx="9932962" cy="584775"/>
          </a:xfrm>
          <a:prstGeom prst="rect">
            <a:avLst/>
          </a:prstGeom>
          <a:noFill/>
        </p:spPr>
        <p:txBody>
          <a:bodyPr wrap="square" rtlCol="0">
            <a:spAutoFit/>
          </a:bodyPr>
          <a:lstStyle/>
          <a:p>
            <a:r>
              <a:rPr lang="en-US" sz="3200" b="1" dirty="0">
                <a:solidFill>
                  <a:srgbClr val="002060"/>
                </a:solidFill>
                <a:latin typeface="Cambria" panose="02040503050406030204" pitchFamily="18" charset="0"/>
                <a:ea typeface="Cambria" panose="02040503050406030204" pitchFamily="18" charset="0"/>
              </a:rPr>
              <a:t>Peer Review Mandate-Roll Out Implementation</a:t>
            </a:r>
            <a:endParaRPr lang="en-IN" sz="3200" b="1" dirty="0">
              <a:solidFill>
                <a:srgbClr val="002060"/>
              </a:solidFill>
              <a:latin typeface="Cambria" panose="02040503050406030204" pitchFamily="18" charset="0"/>
              <a:ea typeface="Cambria" panose="02040503050406030204" pitchFamily="18" charset="0"/>
            </a:endParaRPr>
          </a:p>
        </p:txBody>
      </p:sp>
      <p:sp>
        <p:nvSpPr>
          <p:cNvPr id="2" name="Rectangle: Rounded Corners 1">
            <a:extLst>
              <a:ext uri="{FF2B5EF4-FFF2-40B4-BE49-F238E27FC236}">
                <a16:creationId xmlns:a16="http://schemas.microsoft.com/office/drawing/2014/main" xmlns="" id="{0DF5D1AF-1ACF-B3E4-2CD1-8BD625FA740B}"/>
              </a:ext>
            </a:extLst>
          </p:cNvPr>
          <p:cNvSpPr/>
          <p:nvPr/>
        </p:nvSpPr>
        <p:spPr>
          <a:xfrm>
            <a:off x="391886" y="1062555"/>
            <a:ext cx="10961914" cy="4910662"/>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IN"/>
          </a:p>
        </p:txBody>
      </p:sp>
      <p:sp>
        <p:nvSpPr>
          <p:cNvPr id="4" name="TextBox 3">
            <a:extLst>
              <a:ext uri="{FF2B5EF4-FFF2-40B4-BE49-F238E27FC236}">
                <a16:creationId xmlns:a16="http://schemas.microsoft.com/office/drawing/2014/main" xmlns="" id="{BC6F7F6F-CFC6-A42F-30A7-7477E591D6B5}"/>
              </a:ext>
            </a:extLst>
          </p:cNvPr>
          <p:cNvSpPr txBox="1"/>
          <p:nvPr/>
        </p:nvSpPr>
        <p:spPr>
          <a:xfrm>
            <a:off x="683981" y="2401301"/>
            <a:ext cx="10377723" cy="3416320"/>
          </a:xfrm>
          <a:prstGeom prst="rect">
            <a:avLst/>
          </a:prstGeom>
          <a:noFill/>
        </p:spPr>
        <p:txBody>
          <a:bodyPr wrap="square" rtlCol="0">
            <a:spAutoFit/>
          </a:bodyPr>
          <a:lstStyle/>
          <a:p>
            <a:pPr algn="just"/>
            <a:r>
              <a:rPr lang="en-US" sz="2400" dirty="0"/>
              <a:t>Practice Units which propose to undertake audits of branches of Public Sector banks : </a:t>
            </a:r>
          </a:p>
          <a:p>
            <a:pPr algn="just"/>
            <a:r>
              <a:rPr lang="en-US" sz="2400" dirty="0"/>
              <a:t>For these Practice Units, there is a pre-requisite of having Peer Review Certificate</a:t>
            </a:r>
            <a:br>
              <a:rPr lang="en-US" sz="2400" dirty="0"/>
            </a:br>
            <a:r>
              <a:rPr lang="en-US" sz="2400" dirty="0"/>
              <a:t>  </a:t>
            </a:r>
            <a:r>
              <a:rPr lang="en-US" sz="2400" dirty="0" smtClean="0"/>
              <a:t>OR</a:t>
            </a:r>
            <a:r>
              <a:rPr lang="en-US" sz="2400" dirty="0"/>
              <a:t/>
            </a:r>
            <a:br>
              <a:rPr lang="en-US" sz="2400" dirty="0"/>
            </a:br>
            <a:r>
              <a:rPr lang="en-US" sz="2400" dirty="0"/>
              <a:t>Practice Units rendering attestation services and having 3 or more partners: </a:t>
            </a:r>
          </a:p>
          <a:p>
            <a:pPr algn="just"/>
            <a:r>
              <a:rPr lang="en-US" sz="2400" dirty="0"/>
              <a:t>For these Practice Units, there is a pre-requisite of having Peer Review Certificate before accepting any Statutory audit.</a:t>
            </a:r>
            <a:endParaRPr lang="en-IN" sz="2400" dirty="0"/>
          </a:p>
        </p:txBody>
      </p:sp>
      <p:sp>
        <p:nvSpPr>
          <p:cNvPr id="13" name="TextBox 12">
            <a:extLst>
              <a:ext uri="{FF2B5EF4-FFF2-40B4-BE49-F238E27FC236}">
                <a16:creationId xmlns:a16="http://schemas.microsoft.com/office/drawing/2014/main" xmlns="" id="{3546FF1A-ADCD-2B5C-4481-E086E94EC7A5}"/>
              </a:ext>
            </a:extLst>
          </p:cNvPr>
          <p:cNvSpPr txBox="1"/>
          <p:nvPr/>
        </p:nvSpPr>
        <p:spPr>
          <a:xfrm>
            <a:off x="1334209" y="1386921"/>
            <a:ext cx="9417133" cy="523798"/>
          </a:xfrm>
          <a:prstGeom prst="rect">
            <a:avLst/>
          </a:prstGeom>
          <a:noFill/>
        </p:spPr>
        <p:txBody>
          <a:bodyPr wrap="square" rtlCol="0">
            <a:spAutoFit/>
          </a:bodyPr>
          <a:lstStyle/>
          <a:p>
            <a:pPr marR="173355" algn="ctr" defTabSz="914400" fontAlgn="base">
              <a:lnSpc>
                <a:spcPct val="107000"/>
              </a:lnSpc>
              <a:spcAft>
                <a:spcPts val="800"/>
              </a:spcAft>
            </a:pPr>
            <a:r>
              <a:rPr lang="en-IN" sz="2800" dirty="0"/>
              <a:t>Phase IV applicable with effect from </a:t>
            </a:r>
            <a:r>
              <a:rPr lang="en-IN" sz="2800" b="1" dirty="0"/>
              <a:t>:</a:t>
            </a:r>
            <a:r>
              <a:rPr lang="en-IN" sz="2800" dirty="0"/>
              <a:t> </a:t>
            </a:r>
            <a:r>
              <a:rPr lang="en-IN" sz="2800" dirty="0" smtClean="0"/>
              <a:t>1 January 2027 </a:t>
            </a:r>
          </a:p>
        </p:txBody>
      </p:sp>
      <p:sp>
        <p:nvSpPr>
          <p:cNvPr id="3" name="Slide Number Placeholder 2"/>
          <p:cNvSpPr>
            <a:spLocks noGrp="1"/>
          </p:cNvSpPr>
          <p:nvPr>
            <p:ph type="sldNum" sz="quarter" idx="12"/>
          </p:nvPr>
        </p:nvSpPr>
        <p:spPr/>
        <p:txBody>
          <a:bodyPr/>
          <a:lstStyle/>
          <a:p>
            <a:fld id="{FFB73F3D-0041-4AA4-B0CC-83A87CB05033}" type="slidenum">
              <a:rPr lang="en-IN" smtClean="0"/>
              <a:t>9</a:t>
            </a:fld>
            <a:endParaRPr lang="en-IN" dirty="0"/>
          </a:p>
        </p:txBody>
      </p:sp>
    </p:spTree>
    <p:extLst>
      <p:ext uri="{BB962C8B-B14F-4D97-AF65-F5344CB8AC3E}">
        <p14:creationId xmlns:p14="http://schemas.microsoft.com/office/powerpoint/2010/main" val="9474078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Solstice</Template>
  <TotalTime>5098</TotalTime>
  <Words>3762</Words>
  <Application>Microsoft Office PowerPoint</Application>
  <PresentationFormat>Custom</PresentationFormat>
  <Paragraphs>520</Paragraphs>
  <Slides>48</Slides>
  <Notes>14</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Solstice</vt:lpstr>
      <vt:lpstr>PowerPoint Presentation</vt:lpstr>
      <vt:lpstr>About the Author  CA (Dr) Raj Chawla</vt:lpstr>
      <vt:lpstr>What is the need for peer review?  </vt:lpstr>
      <vt:lpstr>PowerPoint Presentation</vt:lpstr>
      <vt:lpstr>PowerPoint Presentation</vt:lpstr>
      <vt:lpstr>PowerPoint Presentation</vt:lpstr>
      <vt:lpstr>PowerPoint Presentation</vt:lpstr>
      <vt:lpstr>PowerPoint Presentation</vt:lpstr>
      <vt:lpstr>PowerPoint Presentation</vt:lpstr>
      <vt:lpstr>What is AQMM?</vt:lpstr>
      <vt:lpstr>Mandatory Applicability of AQMM v2.0</vt:lpstr>
      <vt:lpstr>PowerPoint Presentation</vt:lpstr>
      <vt:lpstr>PowerPoint Presentation</vt:lpstr>
      <vt:lpstr>PowerPoint Presentation</vt:lpstr>
      <vt:lpstr>Peer Review Process</vt:lpstr>
      <vt:lpstr>Stages of Peer Review Process:</vt:lpstr>
      <vt:lpstr>Stage 1: Planning</vt:lpstr>
      <vt:lpstr>PowerPoint Presentation</vt:lpstr>
      <vt:lpstr>PowerPoint Presentation</vt:lpstr>
      <vt:lpstr>Stage II Execution</vt:lpstr>
      <vt:lpstr>PowerPoint Presentation</vt:lpstr>
      <vt:lpstr>PowerPoint Presentation</vt:lpstr>
      <vt:lpstr>Stage III Reporting</vt:lpstr>
      <vt:lpstr>PowerPoint Presentation</vt:lpstr>
      <vt:lpstr>PowerPoint Presentation</vt:lpstr>
      <vt:lpstr>PowerPoint Presentation</vt:lpstr>
      <vt:lpstr>PowerPoint Presentation</vt:lpstr>
      <vt:lpstr>PowerPoint Presentation</vt:lpstr>
      <vt:lpstr>PowerPoint Presentation</vt:lpstr>
      <vt:lpstr>Steps to be followed for empanelment as a peer reviewer:</vt:lpstr>
      <vt:lpstr>PowerPoint Presentation</vt:lpstr>
      <vt:lpstr>PowerPoint Presentation</vt:lpstr>
      <vt:lpstr>PowerPoint Presentation</vt:lpstr>
      <vt:lpstr>Peer Review Board ICAI</vt:lpstr>
      <vt:lpstr>Peer Review Manual</vt:lpstr>
      <vt:lpstr>Peer review Manual</vt:lpstr>
      <vt:lpstr>Peer review Manual</vt:lpstr>
      <vt:lpstr>Peer review Manual</vt:lpstr>
      <vt:lpstr> Differences</vt:lpstr>
      <vt:lpstr> Differences</vt:lpstr>
      <vt:lpstr>PowerPoint Presentation</vt:lpstr>
      <vt:lpstr>Q&amp;A</vt:lpstr>
      <vt:lpstr>Q2: Will assurance functions in respect of smaller clients also be subjected to Peer Review?  </vt:lpstr>
      <vt:lpstr>Q3: Should an assurance engagement that has been the subject matter of disciplinary proceedings be made available to Reviewers?   </vt:lpstr>
      <vt:lpstr>Q4: Can a Reviewer visit client(s) of the PU?   </vt:lpstr>
      <vt:lpstr>Q5: Can a Reviewer take extracts of PU's client(s) file?</vt:lpstr>
      <vt:lpstr>Q6: What kind of records should a PU maintain?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56</cp:revision>
  <dcterms:created xsi:type="dcterms:W3CDTF">2020-06-29T05:40:05Z</dcterms:created>
  <dcterms:modified xsi:type="dcterms:W3CDTF">2026-04-16T10:06:19Z</dcterms:modified>
</cp:coreProperties>
</file>